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Nunito"/>
      <p:regular r:id="rId33"/>
      <p:bold r:id="rId34"/>
      <p:italic r:id="rId35"/>
      <p:boldItalic r:id="rId36"/>
    </p:embeddedFont>
    <p:embeddedFont>
      <p:font typeface="Montserrat"/>
      <p:regular r:id="rId37"/>
      <p:bold r:id="rId38"/>
      <p:italic r:id="rId39"/>
      <p:boldItalic r:id="rId40"/>
    </p:embeddedFont>
    <p:embeddedFont>
      <p:font typeface="Google Sans Medium"/>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20" Type="http://schemas.openxmlformats.org/officeDocument/2006/relationships/slide" Target="slides/slide16.xml"/><Relationship Id="rId42" Type="http://schemas.openxmlformats.org/officeDocument/2006/relationships/font" Target="fonts/GoogleSansMedium-bold.fntdata"/><Relationship Id="rId41" Type="http://schemas.openxmlformats.org/officeDocument/2006/relationships/font" Target="fonts/GoogleSansMedium-regular.fntdata"/><Relationship Id="rId22" Type="http://schemas.openxmlformats.org/officeDocument/2006/relationships/slide" Target="slides/slide18.xml"/><Relationship Id="rId44" Type="http://schemas.openxmlformats.org/officeDocument/2006/relationships/font" Target="fonts/GoogleSansMedium-boldItalic.fntdata"/><Relationship Id="rId21" Type="http://schemas.openxmlformats.org/officeDocument/2006/relationships/slide" Target="slides/slide17.xml"/><Relationship Id="rId43" Type="http://schemas.openxmlformats.org/officeDocument/2006/relationships/font" Target="fonts/GoogleSansMedium-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Nunito-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Nunito-italic.fntdata"/><Relationship Id="rId12" Type="http://schemas.openxmlformats.org/officeDocument/2006/relationships/slide" Target="slides/slide8.xml"/><Relationship Id="rId34" Type="http://schemas.openxmlformats.org/officeDocument/2006/relationships/font" Target="fonts/Nunito-bold.fntdata"/><Relationship Id="rId15" Type="http://schemas.openxmlformats.org/officeDocument/2006/relationships/slide" Target="slides/slide11.xml"/><Relationship Id="rId37" Type="http://schemas.openxmlformats.org/officeDocument/2006/relationships/font" Target="fonts/Montserrat-regular.fntdata"/><Relationship Id="rId14" Type="http://schemas.openxmlformats.org/officeDocument/2006/relationships/slide" Target="slides/slide10.xml"/><Relationship Id="rId36" Type="http://schemas.openxmlformats.org/officeDocument/2006/relationships/font" Target="fonts/Nunito-boldItalic.fntdata"/><Relationship Id="rId17" Type="http://schemas.openxmlformats.org/officeDocument/2006/relationships/slide" Target="slides/slide13.xml"/><Relationship Id="rId39" Type="http://schemas.openxmlformats.org/officeDocument/2006/relationships/font" Target="fonts/Montserrat-italic.fntdata"/><Relationship Id="rId16" Type="http://schemas.openxmlformats.org/officeDocument/2006/relationships/slide" Target="slides/slide12.xml"/><Relationship Id="rId38" Type="http://schemas.openxmlformats.org/officeDocument/2006/relationships/font" Target="fonts/Montserrat-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fe96b658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fe96b658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2dda116db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2dda116db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mapas atraen a sus lectores a los datos que incluyen una dimensión espacial, al mismo tiempo que desarrollan un sentido de lugar más fuerte. Ver la distancia relativa entre puntos en un mapa o identificar patrones geográficos en un mapa de coropletas (donde los polígonos de colores representan valores de datos) transmite información a los ojos de los lectores de manera más efectiva que el texto, las tablas o los gráficos. Pero la creación de mapas significativos que llamen nuestra atención sobre los conocimientos clave de sus datos requiere un pensamiento claro sobre las opciones de diseño.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2dda116db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e2dda116db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mapas atraen a sus lectores a los datos que incluyen una dimensión espacial, al mismo tiempo que desarrollan un sentido de lugar más fuerte. Ver la distancia relativa entre puntos en un mapa o identificar patrones geográficos en un mapa de coropletas (donde los polígonos de colores representan valores de datos) transmite información a los ojos de los lectores de manera más efectiva que el texto, las tablas o los gráficos. Pero la creación de mapas significativos que llamen nuestra atención sobre los conocimientos clave de sus datos requiere un pensamiento claro sobre las opciones de diseño.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2dda116db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e2dda116db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mapas atraen a sus lectores a los datos que incluyen una dimensión espacial, al mismo tiempo que desarrollan un sentido de lugar más fuerte. Ver la distancia relativa entre puntos en un mapa o identificar patrones geográficos en un mapa de coropletas (donde los polígonos de colores representan valores de datos) transmite información a los ojos de los lectores de manera más efectiva que el texto, las tablas o los gráficos. Pero la creación de mapas significativos que llamen nuestra atención sobre los conocimientos clave de sus datos requiere un pensamiento claro sobre las opciones de diseño.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2dda116db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e2dda116db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mapas atraen a sus lectores a los datos que incluyen una dimensión espacial, al mismo tiempo que desarrollan un sentido de lugar más fuerte. Ver la distancia relativa entre puntos en un mapa o identificar patrones geográficos en un mapa de coropletas (donde los polígonos de colores representan valores de datos) transmite información a los ojos de los lectores de manera más efectiva que el texto, las tablas o los gráficos. Pero la creación de mapas significativos que llamen nuestra atención sobre los conocimientos clave de sus datos requiere un pensamiento claro sobre las opciones de diseño.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e2dda116db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e2dda116db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mapas atraen a sus lectores a los datos que incluyen una dimensión espacial, al mismo tiempo que desarrollan un sentido de lugar más fuerte. Ver la distancia relativa entre puntos en un mapa o identificar patrones geográficos en un mapa de coropletas (donde los polígonos de colores representan valores de datos) transmite información a los ojos de los lectores de manera más efectiva que el texto, las tablas o los gráficos. Pero la creación de mapas significativos que llamen nuestra atención sobre los conocimientos clave de sus datos requiere un pensamiento claro sobre las opciones de diseño.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2dda116db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e2dda116db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mapas atraen a sus lectores a los datos que incluyen una dimensión espacial, al mismo tiempo que desarrollan un sentido de lugar más fuerte. Ver la distancia relativa entre puntos en un mapa o identificar patrones geográficos en un mapa de coropletas (donde los polígonos de colores representan valores de datos) transmite información a los ojos de los lectores de manera más efectiva que el texto, las tablas o los gráficos. Pero la creación de mapas significativos que llamen nuestra atención sobre los conocimientos clave de sus datos requiere un pensamiento claro sobre las opciones de diseño.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2dda116db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e2dda116db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mapas atraen a sus lectores a los datos que incluyen una dimensión espacial, al mismo tiempo que desarrollan un sentido de lugar más fuerte. Ver la distancia relativa entre puntos en un mapa o identificar patrones geográficos en un mapa de coropletas (donde los polígonos de colores representan valores de datos) transmite información a los ojos de los lectores de manera más efectiva que el texto, las tablas o los gráficos. Pero la creación de mapas significativos que llamen nuestra atención sobre los conocimientos clave de sus datos requiere un pensamiento claro sobre las opciones de diseño.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e2dda116db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e2dda116db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2dda116db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2dda116db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mapas atraen a sus lectores a los datos que incluyen una dimensión espacial, al mismo tiempo que desarrollan un sentido de lugar más fuerte. Ver la distancia relativa entre puntos en un mapa o identificar patrones geográficos en un mapa de coropletas (donde los polígonos de colores representan valores de datos) transmite información a los ojos de los lectores de manera más efectiva que el texto, las tablas o los gráficos. Pero la creación de mapas significativos que llamen nuestra atención sobre los conocimientos clave de sus datos requiere un pensamiento claro sobre las opciones de diseño.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2dda116db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e2dda116db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mapas atraen a sus lectores a los datos que incluyen una dimensión espacial, al mismo tiempo que desarrollan un sentido de lugar más fuerte. Ver la distancia relativa entre puntos en un mapa o identificar patrones geográficos en un mapa de coropletas (donde los polígonos de colores representan valores de datos) transmite información a los ojos de los lectores de manera más efectiva que el texto, las tablas o los gráficos. Pero la creación de mapas significativos que llamen nuestra atención sobre los conocimientos clave de sus datos requiere un pensamiento claro sobre las opciones de diseño.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8304105c3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304105c3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e2dda116d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e2dda116d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mapas atraen a sus lectores a los datos que incluyen una dimensión espacial, al mismo tiempo que desarrollan un sentido de lugar más fuerte. Ver la distancia relativa entre puntos en un mapa o identificar patrones geográficos en un mapa de coropletas (donde los polígonos de colores representan valores de datos) transmite información a los ojos de los lectores de manera más efectiva que el texto, las tablas o los gráficos. Pero la creación de mapas significativos que llamen nuestra atención sobre los conocimientos clave de sus datos requiere un pensamiento claro sobre las opciones de diseño.</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2dda116db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e2dda116db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mapas atraen a sus lectores a los datos que incluyen una dimensión espacial, al mismo tiempo que desarrollan un sentido de lugar más fuerte. Ver la distancia relativa entre puntos en un mapa o identificar patrones geográficos en un mapa de coropletas (donde los polígonos de colores representan valores de datos) transmite información a los ojos de los lectores de manera más efectiva que el texto, las tablas o los gráficos. Pero la creación de mapas significativos que llamen nuestra atención sobre los conocimientos clave de sus datos requiere un pensamiento claro sobre las opciones de diseño.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e2dda116db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e2dda116db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mapas atraen a sus lectores a los datos que incluyen una dimensión espacial, al mismo tiempo que desarrollan un sentido de lugar más fuerte. Ver la distancia relativa entre puntos en un mapa o identificar patrones geográficos en un mapa de coropletas (donde los polígonos de colores representan valores de datos) transmite información a los ojos de los lectores de manera más efectiva que el texto, las tablas o los gráficos. Pero la creación de mapas significativos que llamen nuestra atención sobre los conocimientos clave de sus datos requiere un pensamiento claro sobre las opciones de diseño.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e2dda116db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e2dda116db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mapas atraen a sus lectores a los datos que incluyen una dimensión espacial, al mismo tiempo que desarrollan un sentido de lugar más fuerte. Ver la distancia relativa entre puntos en un mapa o identificar patrones geográficos en un mapa de coropletas (donde los polígonos de colores representan valores de datos) transmite información a los ojos de los lectores de manera más efectiva que el texto, las tablas o los gráficos. Pero la creación de mapas significativos que llamen nuestra atención sobre los conocimientos clave de sus datos requiere un pensamiento claro sobre las opciones de diseño.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dde896bf1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dde896bf1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e4ccd93e0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e4ccd93e0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mapas atraen a sus lectores a los datos que incluyen una dimensión espacial, al mismo tiempo que desarrollan un sentido de lugar más fuerte. Ver la distancia relativa entre puntos en un mapa o identificar patrones geográficos en un mapa de coropletas (donde los polígonos de colores representan valores de datos) transmite información a los ojos de los lectores de manera más efectiva que el texto, las tablas o los gráficos. Pero la creación de mapas significativos que llamen nuestra atención sobre los conocimientos clave de sus datos requiere un pensamiento claro sobre las opciones de diseño.</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2dda116db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2dda116db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d66e654e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d66e654e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cc4ff05a6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cc4ff05a6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fe96b6587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fe96b6587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2dda116d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2dda116d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mapas atraen a sus lectores a los datos que incluyen una dimensión espacial, al mismo tiempo que desarrollan un sentido de lugar más fuerte. Ver la distancia relativa entre puntos en un mapa o identificar patrones geográficos en un mapa de coropletas (donde los polígonos de colores representan valores de datos) transmite información a los ojos de los lectores de manera más efectiva que el texto, las tablas o los gráficos. Pero la creación de mapas significativos que llamen nuestra atención sobre los conocimientos clave de sus datos requiere un pensamiento claro sobre las opciones de diseño.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dde896bf12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dde896bf12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La verdad es que un SIG es simplemente una herramienta, es solo un medio para un fin. La mayoría de las personas no necesitan un SIG, lo que realmente necesitan es la respuesta a una pregunta. Un SIG simplemente nos proporciona un mecanismo más eficiente para obtener esa respuesta.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Entonces, la pregunta que debe hacerse es la siguiente; ¿Los beneficios de poder visualizar mis datos en un mapa y responder rápidamente preguntas que son específicas de la ubicación me proporcionarán un retorno del tiempo necesario para ponerme al día con GIS?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Te daré una pista: si los datos son una parte fundamental de tu negocio, la respuesta comienza con "y", termina en "s" y contiene una "e" en el medio.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La ubicación es un elemento poderoso de sus datos que, hasta ahora, probablemente haya estado descuidando. Obviamente sabe el qué y el cuándo, y probablemente sepa el cómo. ¿Pero realmente entiendes el dónde?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Te garantizo que hay patrones en tus datos que han estado justo debajo de tus narices todo este tiempo, pero simplemente no has podido verlos. Un sistema GIS iluminará con una luz brillante esos patrones y los dejará claros para que todos los vean.</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2dda116d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2dda116d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2dda116d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2dda116d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2dda116db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e2dda116db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mapas atraen a sus lectores a los datos que incluyen una dimensión espacial, al mismo tiempo que desarrollan un sentido de lugar más fuerte. Ver la distancia relativa entre puntos en un mapa o identificar patrones geográficos en un mapa de coropletas (donde los polígonos de colores representan valores de datos) transmite información a los ojos de los lectores de manera más efectiva que el texto, las tablas o los gráficos. Pero la creación de mapas significativos que llamen nuestra atención sobre los conocimientos clave de sus datos requiere un pensamiento claro sobre las opciones de diseño.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e2dda116db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e2dda116db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mapas atraen a sus lectores a los datos que incluyen una dimensión espacial, al mismo tiempo que desarrollan un sentido de lugar más fuerte. Ver la distancia relativa entre puntos en un mapa o identificar patrones geográficos en un mapa de coropletas (donde los polígonos de colores representan valores de datos) transmite información a los ojos de los lectores de manera más efectiva que el texto, las tablas o los gráficos. Pero la creación de mapas significativos que llamen nuestra atención sobre los conocimientos clave de sus datos requiere un pensamiento claro sobre las opciones de diseño.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2.png"/><Relationship Id="rId4" Type="http://schemas.openxmlformats.org/officeDocument/2006/relationships/image" Target="../media/image4.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gi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0" name="Google Shape;10;p2"/>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1"/>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11"/>
          <p:cNvSpPr txBox="1"/>
          <p:nvPr>
            <p:ph idx="1" type="body"/>
          </p:nvPr>
        </p:nvSpPr>
        <p:spPr>
          <a:xfrm>
            <a:off x="363500"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1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Clr>
                <a:srgbClr val="8E7CC3"/>
              </a:buClr>
              <a:buSzPts val="4800"/>
              <a:buNone/>
              <a:defRPr sz="4800">
                <a:solidFill>
                  <a:srgbClr val="8E7CC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45" name="Google Shape;45;p12"/>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8E7CC3"/>
              </a:buClr>
              <a:buSzPts val="12000"/>
              <a:buNone/>
              <a:defRPr sz="12000">
                <a:solidFill>
                  <a:srgbClr val="8E7CC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pic>
        <p:nvPicPr>
          <p:cNvPr id="51" name="Google Shape;51;p14"/>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pic>
        <p:nvPicPr>
          <p:cNvPr id="53" name="Google Shape;53;p15"/>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4" name="Shape 54"/>
        <p:cNvGrpSpPr/>
        <p:nvPr/>
      </p:nvGrpSpPr>
      <p:grpSpPr>
        <a:xfrm>
          <a:off x="0" y="0"/>
          <a:ext cx="0" cy="0"/>
          <a:chOff x="0" y="0"/>
          <a:chExt cx="0" cy="0"/>
        </a:xfrm>
      </p:grpSpPr>
      <p:sp>
        <p:nvSpPr>
          <p:cNvPr id="55" name="Google Shape;55;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7"/>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60" name="Google Shape;60;p17"/>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spTree>
      <p:nvGrpSpPr>
        <p:cNvPr id="61" name="Shape 61"/>
        <p:cNvGrpSpPr/>
        <p:nvPr/>
      </p:nvGrpSpPr>
      <p:grpSpPr>
        <a:xfrm>
          <a:off x="0" y="0"/>
          <a:ext cx="0" cy="0"/>
          <a:chOff x="0" y="0"/>
          <a:chExt cx="0" cy="0"/>
        </a:xfrm>
      </p:grpSpPr>
      <p:sp>
        <p:nvSpPr>
          <p:cNvPr id="62" name="Google Shape;62;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 name="Google Shape;63;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Google Shape;6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4">
    <p:spTree>
      <p:nvGrpSpPr>
        <p:cNvPr id="65" name="Shape 65"/>
        <p:cNvGrpSpPr/>
        <p:nvPr/>
      </p:nvGrpSpPr>
      <p:grpSpPr>
        <a:xfrm>
          <a:off x="0" y="0"/>
          <a:ext cx="0" cy="0"/>
          <a:chOff x="0" y="0"/>
          <a:chExt cx="0" cy="0"/>
        </a:xfrm>
      </p:grpSpPr>
      <p:sp>
        <p:nvSpPr>
          <p:cNvPr id="66" name="Google Shape;66;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 name="Google Shape;6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5">
    <p:spTree>
      <p:nvGrpSpPr>
        <p:cNvPr id="69" name="Shape 69"/>
        <p:cNvGrpSpPr/>
        <p:nvPr/>
      </p:nvGrpSpPr>
      <p:grpSpPr>
        <a:xfrm>
          <a:off x="0" y="0"/>
          <a:ext cx="0" cy="0"/>
          <a:chOff x="0" y="0"/>
          <a:chExt cx="0" cy="0"/>
        </a:xfrm>
      </p:grpSpPr>
      <p:sp>
        <p:nvSpPr>
          <p:cNvPr id="70" name="Google Shape;70;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1" name="Google Shape;71;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2" name="Google Shape;7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240100" y="821550"/>
            <a:ext cx="7786800" cy="603300"/>
          </a:xfrm>
          <a:prstGeom prst="rect">
            <a:avLst/>
          </a:prstGeom>
        </p:spPr>
        <p:txBody>
          <a:bodyPr anchorCtr="0" anchor="ctr"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 type="subTitle"/>
          </p:nvPr>
        </p:nvSpPr>
        <p:spPr>
          <a:xfrm>
            <a:off x="265500" y="1424850"/>
            <a:ext cx="54843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4" name="Google Shape;14;p3"/>
          <p:cNvSpPr txBox="1"/>
          <p:nvPr>
            <p:ph idx="2" type="body"/>
          </p:nvPr>
        </p:nvSpPr>
        <p:spPr>
          <a:xfrm>
            <a:off x="311700" y="2155325"/>
            <a:ext cx="3999900" cy="24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6">
    <p:spTree>
      <p:nvGrpSpPr>
        <p:cNvPr id="73" name="Shape 73"/>
        <p:cNvGrpSpPr/>
        <p:nvPr/>
      </p:nvGrpSpPr>
      <p:grpSpPr>
        <a:xfrm>
          <a:off x="0" y="0"/>
          <a:ext cx="0" cy="0"/>
          <a:chOff x="0" y="0"/>
          <a:chExt cx="0" cy="0"/>
        </a:xfrm>
      </p:grpSpPr>
      <p:sp>
        <p:nvSpPr>
          <p:cNvPr id="74" name="Google Shape;74;p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5" name="Google Shape;75;p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6" name="Google Shape;7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Line Cover">
  <p:cSld name="TITLE_7">
    <p:spTree>
      <p:nvGrpSpPr>
        <p:cNvPr id="77" name="Shape 77"/>
        <p:cNvGrpSpPr/>
        <p:nvPr/>
      </p:nvGrpSpPr>
      <p:grpSpPr>
        <a:xfrm>
          <a:off x="0" y="0"/>
          <a:ext cx="0" cy="0"/>
          <a:chOff x="0" y="0"/>
          <a:chExt cx="0" cy="0"/>
        </a:xfrm>
      </p:grpSpPr>
      <p:sp>
        <p:nvSpPr>
          <p:cNvPr id="78" name="Google Shape;78;p22"/>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79" name="Google Shape;79;p22"/>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80" name="Google Shape;80;p22"/>
          <p:cNvPicPr preferRelativeResize="0"/>
          <p:nvPr/>
        </p:nvPicPr>
        <p:blipFill>
          <a:blip r:embed="rId2">
            <a:alphaModFix/>
          </a:blip>
          <a:stretch>
            <a:fillRect/>
          </a:stretch>
        </p:blipFill>
        <p:spPr>
          <a:xfrm>
            <a:off x="85692" y="3905825"/>
            <a:ext cx="3543608" cy="1048235"/>
          </a:xfrm>
          <a:prstGeom prst="rect">
            <a:avLst/>
          </a:prstGeom>
          <a:noFill/>
          <a:ln>
            <a:noFill/>
          </a:ln>
        </p:spPr>
      </p:pic>
      <p:pic>
        <p:nvPicPr>
          <p:cNvPr id="81" name="Google Shape;81;p22"/>
          <p:cNvPicPr preferRelativeResize="0"/>
          <p:nvPr/>
        </p:nvPicPr>
        <p:blipFill>
          <a:blip r:embed="rId3">
            <a:alphaModFix/>
          </a:blip>
          <a:stretch>
            <a:fillRect/>
          </a:stretch>
        </p:blipFill>
        <p:spPr>
          <a:xfrm>
            <a:off x="5645999" y="3925016"/>
            <a:ext cx="3213826" cy="1018675"/>
          </a:xfrm>
          <a:prstGeom prst="rect">
            <a:avLst/>
          </a:prstGeom>
          <a:noFill/>
          <a:ln>
            <a:noFill/>
          </a:ln>
        </p:spPr>
      </p:pic>
      <p:pic>
        <p:nvPicPr>
          <p:cNvPr id="82" name="Google Shape;82;p22"/>
          <p:cNvPicPr preferRelativeResize="0"/>
          <p:nvPr/>
        </p:nvPicPr>
        <p:blipFill rotWithShape="1">
          <a:blip r:embed="rId4">
            <a:alphaModFix/>
          </a:blip>
          <a:srcRect b="0" l="20012" r="19491" t="65415"/>
          <a:stretch/>
        </p:blipFill>
        <p:spPr>
          <a:xfrm>
            <a:off x="3916025" y="181800"/>
            <a:ext cx="1311950" cy="369000"/>
          </a:xfrm>
          <a:prstGeom prst="rect">
            <a:avLst/>
          </a:prstGeom>
          <a:noFill/>
          <a:ln>
            <a:noFill/>
          </a:ln>
        </p:spPr>
      </p:pic>
      <p:cxnSp>
        <p:nvCxnSpPr>
          <p:cNvPr id="83" name="Google Shape;83;p22"/>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8">
    <p:spTree>
      <p:nvGrpSpPr>
        <p:cNvPr id="84" name="Shape 84"/>
        <p:cNvGrpSpPr/>
        <p:nvPr/>
      </p:nvGrpSpPr>
      <p:grpSpPr>
        <a:xfrm>
          <a:off x="0" y="0"/>
          <a:ext cx="0" cy="0"/>
          <a:chOff x="0" y="0"/>
          <a:chExt cx="0" cy="0"/>
        </a:xfrm>
      </p:grpSpPr>
      <p:sp>
        <p:nvSpPr>
          <p:cNvPr id="85" name="Google Shape;85;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 name="Google Shape;86;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 name="Google Shape;8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9">
    <p:spTree>
      <p:nvGrpSpPr>
        <p:cNvPr id="88" name="Shape 88"/>
        <p:cNvGrpSpPr/>
        <p:nvPr/>
      </p:nvGrpSpPr>
      <p:grpSpPr>
        <a:xfrm>
          <a:off x="0" y="0"/>
          <a:ext cx="0" cy="0"/>
          <a:chOff x="0" y="0"/>
          <a:chExt cx="0" cy="0"/>
        </a:xfrm>
      </p:grpSpPr>
      <p:sp>
        <p:nvSpPr>
          <p:cNvPr id="89" name="Google Shape;89;p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10">
    <p:spTree>
      <p:nvGrpSpPr>
        <p:cNvPr id="92" name="Shape 92"/>
        <p:cNvGrpSpPr/>
        <p:nvPr/>
      </p:nvGrpSpPr>
      <p:grpSpPr>
        <a:xfrm>
          <a:off x="0" y="0"/>
          <a:ext cx="0" cy="0"/>
          <a:chOff x="0" y="0"/>
          <a:chExt cx="0" cy="0"/>
        </a:xfrm>
      </p:grpSpPr>
      <p:sp>
        <p:nvSpPr>
          <p:cNvPr id="93" name="Google Shape;93;p25"/>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5"/>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5"/>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6" name="Google Shape;96;p25"/>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7" name="Google Shape;97;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p:cSld name="TITLE_11">
    <p:spTree>
      <p:nvGrpSpPr>
        <p:cNvPr id="98" name="Shape 98"/>
        <p:cNvGrpSpPr/>
        <p:nvPr/>
      </p:nvGrpSpPr>
      <p:grpSpPr>
        <a:xfrm>
          <a:off x="0" y="0"/>
          <a:ext cx="0" cy="0"/>
          <a:chOff x="0" y="0"/>
          <a:chExt cx="0" cy="0"/>
        </a:xfrm>
      </p:grpSpPr>
      <p:sp>
        <p:nvSpPr>
          <p:cNvPr id="99" name="Google Shape;99;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0" name="Google Shape;100;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1" name="Google Shape;10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
  <p:cSld name="TITLE_12">
    <p:spTree>
      <p:nvGrpSpPr>
        <p:cNvPr id="102" name="Shape 102"/>
        <p:cNvGrpSpPr/>
        <p:nvPr/>
      </p:nvGrpSpPr>
      <p:grpSpPr>
        <a:xfrm>
          <a:off x="0" y="0"/>
          <a:ext cx="0" cy="0"/>
          <a:chOff x="0" y="0"/>
          <a:chExt cx="0" cy="0"/>
        </a:xfrm>
      </p:grpSpPr>
      <p:sp>
        <p:nvSpPr>
          <p:cNvPr id="103" name="Google Shape;103;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4" name="Google Shape;104;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
  <p:cSld name="TITLE_13">
    <p:spTree>
      <p:nvGrpSpPr>
        <p:cNvPr id="106" name="Shape 106"/>
        <p:cNvGrpSpPr/>
        <p:nvPr/>
      </p:nvGrpSpPr>
      <p:grpSpPr>
        <a:xfrm>
          <a:off x="0" y="0"/>
          <a:ext cx="0" cy="0"/>
          <a:chOff x="0" y="0"/>
          <a:chExt cx="0" cy="0"/>
        </a:xfrm>
      </p:grpSpPr>
      <p:sp>
        <p:nvSpPr>
          <p:cNvPr id="107" name="Google Shape;107;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8" name="Google Shape;108;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RECHA">
  <p:cSld name="TITLE_AND_BODY_5">
    <p:spTree>
      <p:nvGrpSpPr>
        <p:cNvPr id="110" name="Shape 110"/>
        <p:cNvGrpSpPr/>
        <p:nvPr/>
      </p:nvGrpSpPr>
      <p:grpSpPr>
        <a:xfrm>
          <a:off x="0" y="0"/>
          <a:ext cx="0" cy="0"/>
          <a:chOff x="0" y="0"/>
          <a:chExt cx="0" cy="0"/>
        </a:xfrm>
      </p:grpSpPr>
      <p:sp>
        <p:nvSpPr>
          <p:cNvPr id="111" name="Google Shape;111;p29"/>
          <p:cNvSpPr/>
          <p:nvPr/>
        </p:nvSpPr>
        <p:spPr>
          <a:xfrm>
            <a:off x="0" y="0"/>
            <a:ext cx="204000" cy="20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3" name="Google Shape;113;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4" name="Google Shape;114;p29"/>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115" name="Google Shape;115;p29"/>
          <p:cNvPicPr preferRelativeResize="0"/>
          <p:nvPr/>
        </p:nvPicPr>
        <p:blipFill>
          <a:blip r:embed="rId2">
            <a:alphaModFix/>
          </a:blip>
          <a:stretch>
            <a:fillRect/>
          </a:stretch>
        </p:blipFill>
        <p:spPr>
          <a:xfrm>
            <a:off x="5645999" y="3925016"/>
            <a:ext cx="3213826" cy="1018675"/>
          </a:xfrm>
          <a:prstGeom prst="rect">
            <a:avLst/>
          </a:prstGeom>
          <a:noFill/>
          <a:ln>
            <a:noFill/>
          </a:ln>
        </p:spPr>
      </p:pic>
      <p:pic>
        <p:nvPicPr>
          <p:cNvPr id="116" name="Google Shape;116;p29"/>
          <p:cNvPicPr preferRelativeResize="0"/>
          <p:nvPr/>
        </p:nvPicPr>
        <p:blipFill rotWithShape="1">
          <a:blip r:embed="rId3">
            <a:alphaModFix/>
          </a:blip>
          <a:srcRect b="0" l="20012" r="19491" t="65415"/>
          <a:stretch/>
        </p:blipFill>
        <p:spPr>
          <a:xfrm>
            <a:off x="7369125" y="181800"/>
            <a:ext cx="1311950" cy="369000"/>
          </a:xfrm>
          <a:prstGeom prst="rect">
            <a:avLst/>
          </a:prstGeom>
          <a:noFill/>
          <a:ln>
            <a:noFill/>
          </a:ln>
        </p:spPr>
      </p:pic>
      <p:cxnSp>
        <p:nvCxnSpPr>
          <p:cNvPr id="117" name="Google Shape;117;p29"/>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
  <p:cSld name="TITLE_14">
    <p:spTree>
      <p:nvGrpSpPr>
        <p:cNvPr id="118" name="Shape 118"/>
        <p:cNvGrpSpPr/>
        <p:nvPr/>
      </p:nvGrpSpPr>
      <p:grpSpPr>
        <a:xfrm>
          <a:off x="0" y="0"/>
          <a:ext cx="0" cy="0"/>
          <a:chOff x="0" y="0"/>
          <a:chExt cx="0" cy="0"/>
        </a:xfrm>
      </p:grpSpPr>
      <p:sp>
        <p:nvSpPr>
          <p:cNvPr id="119" name="Google Shape;119;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0" name="Google Shape;120;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1" name="Google Shape;12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4293025" y="1547775"/>
            <a:ext cx="34689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7" name="Google Shape;17;p4"/>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18" name="Google Shape;18;p4"/>
          <p:cNvSpPr txBox="1"/>
          <p:nvPr>
            <p:ph idx="1" type="subTitle"/>
          </p:nvPr>
        </p:nvSpPr>
        <p:spPr>
          <a:xfrm>
            <a:off x="4293025" y="2921425"/>
            <a:ext cx="26631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3">
    <p:spTree>
      <p:nvGrpSpPr>
        <p:cNvPr id="122" name="Shape 122"/>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123" name="Shape 123"/>
        <p:cNvGrpSpPr/>
        <p:nvPr/>
      </p:nvGrpSpPr>
      <p:grpSpPr>
        <a:xfrm>
          <a:off x="0" y="0"/>
          <a:ext cx="0" cy="0"/>
          <a:chOff x="0" y="0"/>
          <a:chExt cx="0" cy="0"/>
        </a:xfrm>
      </p:grpSpPr>
      <p:sp>
        <p:nvSpPr>
          <p:cNvPr id="124" name="Google Shape;124;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5" name="Google Shape;125;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6" name="Google Shape;12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4">
  <p:cSld name="TITLE_16">
    <p:spTree>
      <p:nvGrpSpPr>
        <p:cNvPr id="127" name="Shape 127"/>
        <p:cNvGrpSpPr/>
        <p:nvPr/>
      </p:nvGrpSpPr>
      <p:grpSpPr>
        <a:xfrm>
          <a:off x="0" y="0"/>
          <a:ext cx="0" cy="0"/>
          <a:chOff x="0" y="0"/>
          <a:chExt cx="0" cy="0"/>
        </a:xfrm>
      </p:grpSpPr>
      <p:sp>
        <p:nvSpPr>
          <p:cNvPr id="128" name="Google Shape;128;p33"/>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3"/>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3"/>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1" name="Google Shape;131;p3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32" name="Google Shape;132;p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5">
  <p:cSld name="TITLE_17">
    <p:spTree>
      <p:nvGrpSpPr>
        <p:cNvPr id="133" name="Shape 133"/>
        <p:cNvGrpSpPr/>
        <p:nvPr/>
      </p:nvGrpSpPr>
      <p:grpSpPr>
        <a:xfrm>
          <a:off x="0" y="0"/>
          <a:ext cx="0" cy="0"/>
          <a:chOff x="0" y="0"/>
          <a:chExt cx="0" cy="0"/>
        </a:xfrm>
      </p:grpSpPr>
      <p:sp>
        <p:nvSpPr>
          <p:cNvPr id="134" name="Google Shape;134;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5" name="Google Shape;135;p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6" name="Google Shape;136;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6">
  <p:cSld name="TITLE_18">
    <p:spTree>
      <p:nvGrpSpPr>
        <p:cNvPr id="137" name="Shape 137"/>
        <p:cNvGrpSpPr/>
        <p:nvPr/>
      </p:nvGrpSpPr>
      <p:grpSpPr>
        <a:xfrm>
          <a:off x="0" y="0"/>
          <a:ext cx="0" cy="0"/>
          <a:chOff x="0" y="0"/>
          <a:chExt cx="0" cy="0"/>
        </a:xfrm>
      </p:grpSpPr>
      <p:sp>
        <p:nvSpPr>
          <p:cNvPr id="138" name="Google Shape;138;p3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9" name="Google Shape;139;p3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0" name="Google Shape;140;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7">
  <p:cSld name="TITLE_19">
    <p:spTree>
      <p:nvGrpSpPr>
        <p:cNvPr id="141" name="Shape 141"/>
        <p:cNvGrpSpPr/>
        <p:nvPr/>
      </p:nvGrpSpPr>
      <p:grpSpPr>
        <a:xfrm>
          <a:off x="0" y="0"/>
          <a:ext cx="0" cy="0"/>
          <a:chOff x="0" y="0"/>
          <a:chExt cx="0" cy="0"/>
        </a:xfrm>
      </p:grpSpPr>
      <p:sp>
        <p:nvSpPr>
          <p:cNvPr id="142" name="Google Shape;142;p3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3" name="Google Shape;143;p3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8">
  <p:cSld name="TITLE_20">
    <p:spTree>
      <p:nvGrpSpPr>
        <p:cNvPr id="145" name="Shape 145"/>
        <p:cNvGrpSpPr/>
        <p:nvPr/>
      </p:nvGrpSpPr>
      <p:grpSpPr>
        <a:xfrm>
          <a:off x="0" y="0"/>
          <a:ext cx="0" cy="0"/>
          <a:chOff x="0" y="0"/>
          <a:chExt cx="0" cy="0"/>
        </a:xfrm>
      </p:grpSpPr>
      <p:sp>
        <p:nvSpPr>
          <p:cNvPr id="146" name="Google Shape;146;p3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7" name="Google Shape;147;p3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8" name="Google Shape;148;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9">
  <p:cSld name="TITLE_21">
    <p:spTree>
      <p:nvGrpSpPr>
        <p:cNvPr id="149" name="Shape 149"/>
        <p:cNvGrpSpPr/>
        <p:nvPr/>
      </p:nvGrpSpPr>
      <p:grpSpPr>
        <a:xfrm>
          <a:off x="0" y="0"/>
          <a:ext cx="0" cy="0"/>
          <a:chOff x="0" y="0"/>
          <a:chExt cx="0" cy="0"/>
        </a:xfrm>
      </p:grpSpPr>
      <p:sp>
        <p:nvSpPr>
          <p:cNvPr id="150" name="Google Shape;150;p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1" name="Google Shape;151;p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2" name="Google Shape;152;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1" name="Google Shape;21;p5"/>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2" name="Google Shape;22;p5"/>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8E7CC3"/>
              </a:buClr>
              <a:buSzPts val="2400"/>
              <a:buNone/>
              <a:defRPr>
                <a:solidFill>
                  <a:srgbClr val="8E7CC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pic>
        <p:nvPicPr>
          <p:cNvPr id="27" name="Google Shape;27;p6"/>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7"/>
          <p:cNvSpPr txBox="1"/>
          <p:nvPr>
            <p:ph idx="1" type="body"/>
          </p:nvPr>
        </p:nvSpPr>
        <p:spPr>
          <a:xfrm>
            <a:off x="311700" y="1152475"/>
            <a:ext cx="84813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31" name="Google Shape;31;p7"/>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4" name="Google Shape;34;p8"/>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35" name="Shape 35"/>
        <p:cNvGrpSpPr/>
        <p:nvPr/>
      </p:nvGrpSpPr>
      <p:grpSpPr>
        <a:xfrm>
          <a:off x="0" y="0"/>
          <a:ext cx="0" cy="0"/>
          <a:chOff x="0" y="0"/>
          <a:chExt cx="0" cy="0"/>
        </a:xfrm>
      </p:grpSpPr>
      <p:pic>
        <p:nvPicPr>
          <p:cNvPr id="36" name="Google Shape;36;p9"/>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0"/>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10"/>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FFFFFF"/>
              </a:buClr>
              <a:buSzPts val="1200"/>
              <a:buChar char="●"/>
              <a:defRPr sz="1200">
                <a:solidFill>
                  <a:srgbClr val="FFFFFF"/>
                </a:solidFill>
              </a:defRPr>
            </a:lvl1pPr>
            <a:lvl2pPr indent="-304800" lvl="1" marL="914400">
              <a:spcBef>
                <a:spcPts val="1600"/>
              </a:spcBef>
              <a:spcAft>
                <a:spcPts val="0"/>
              </a:spcAft>
              <a:buClr>
                <a:srgbClr val="FFFFFF"/>
              </a:buClr>
              <a:buSzPts val="1200"/>
              <a:buChar char="○"/>
              <a:defRPr sz="1200">
                <a:solidFill>
                  <a:srgbClr val="FFFFFF"/>
                </a:solidFill>
              </a:defRPr>
            </a:lvl2pPr>
            <a:lvl3pPr indent="-304800" lvl="2" marL="1371600">
              <a:spcBef>
                <a:spcPts val="1600"/>
              </a:spcBef>
              <a:spcAft>
                <a:spcPts val="0"/>
              </a:spcAft>
              <a:buClr>
                <a:srgbClr val="FFFFFF"/>
              </a:buClr>
              <a:buSzPts val="1200"/>
              <a:buChar char="■"/>
              <a:defRPr sz="1200">
                <a:solidFill>
                  <a:srgbClr val="FFFFFF"/>
                </a:solidFill>
              </a:defRPr>
            </a:lvl3pPr>
            <a:lvl4pPr indent="-304800" lvl="3" marL="1828800">
              <a:spcBef>
                <a:spcPts val="1600"/>
              </a:spcBef>
              <a:spcAft>
                <a:spcPts val="0"/>
              </a:spcAft>
              <a:buClr>
                <a:srgbClr val="FFFFFF"/>
              </a:buClr>
              <a:buSzPts val="1200"/>
              <a:buChar char="●"/>
              <a:defRPr sz="1200">
                <a:solidFill>
                  <a:srgbClr val="FFFFFF"/>
                </a:solidFill>
              </a:defRPr>
            </a:lvl4pPr>
            <a:lvl5pPr indent="-304800" lvl="4" marL="2286000">
              <a:spcBef>
                <a:spcPts val="1600"/>
              </a:spcBef>
              <a:spcAft>
                <a:spcPts val="0"/>
              </a:spcAft>
              <a:buClr>
                <a:srgbClr val="FFFFFF"/>
              </a:buClr>
              <a:buSzPts val="1200"/>
              <a:buChar char="○"/>
              <a:defRPr sz="1200">
                <a:solidFill>
                  <a:srgbClr val="FFFFFF"/>
                </a:solidFill>
              </a:defRPr>
            </a:lvl5pPr>
            <a:lvl6pPr indent="-304800" lvl="5" marL="2743200">
              <a:spcBef>
                <a:spcPts val="1600"/>
              </a:spcBef>
              <a:spcAft>
                <a:spcPts val="0"/>
              </a:spcAft>
              <a:buClr>
                <a:srgbClr val="FFFFFF"/>
              </a:buClr>
              <a:buSzPts val="1200"/>
              <a:buChar char="■"/>
              <a:defRPr sz="1200">
                <a:solidFill>
                  <a:srgbClr val="FFFFFF"/>
                </a:solidFill>
              </a:defRPr>
            </a:lvl6pPr>
            <a:lvl7pPr indent="-304800" lvl="6" marL="3200400">
              <a:spcBef>
                <a:spcPts val="1600"/>
              </a:spcBef>
              <a:spcAft>
                <a:spcPts val="0"/>
              </a:spcAft>
              <a:buClr>
                <a:srgbClr val="FFFFFF"/>
              </a:buClr>
              <a:buSzPts val="1200"/>
              <a:buChar char="●"/>
              <a:defRPr sz="1200">
                <a:solidFill>
                  <a:srgbClr val="FFFFFF"/>
                </a:solidFill>
              </a:defRPr>
            </a:lvl7pPr>
            <a:lvl8pPr indent="-304800" lvl="7" marL="3657600">
              <a:spcBef>
                <a:spcPts val="1600"/>
              </a:spcBef>
              <a:spcAft>
                <a:spcPts val="0"/>
              </a:spcAft>
              <a:buClr>
                <a:srgbClr val="FFFFFF"/>
              </a:buClr>
              <a:buSzPts val="1200"/>
              <a:buChar char="○"/>
              <a:defRPr sz="1200">
                <a:solidFill>
                  <a:srgbClr val="FFFFFF"/>
                </a:solidFill>
              </a:defRPr>
            </a:lvl8pPr>
            <a:lvl9pPr indent="-304800" lvl="8" marL="411480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1.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 Id="rId3" Type="http://schemas.openxmlformats.org/officeDocument/2006/relationships/image" Target="../media/image4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hyperlink" Target="https://medium.com/nightingale/data-storytelling-with-maps-5e7845967c9d"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hyperlink" Target="https://urbanobservatory.maps.arcgis.com/apps/Cascade/index.html?appid=f86499d99e4340b68229eaccfb02b29f" TargetMode="External"/><Relationship Id="rId5"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hyperlink" Target="https://www.arcgis.com/apps/mapviewer/index.html?layers=0546442443e848a9ae7758fdb98d73f0" TargetMode="External"/><Relationship Id="rId5"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hyperlink" Target="https://pdskc.maps.arcgis.com/apps/MapJournal/index.html?appid=e4a8944dc8914c7d9a26b1b263ece038" TargetMode="External"/><Relationship Id="rId5"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hyperlink" Target="https://modelpd.maps.arcgis.com/apps/MapJournal/index.html?appid=3fa8f73b99e047d093447cbf9f7af1e3&amp;webmap=f56a5720743c4297949371f9534bbdd4" TargetMode="External"/><Relationship Id="rId5"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hyperlink" Target="http://shiftshare.stdb.com/" TargetMode="External"/><Relationship Id="rId5"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hyperlink" Target="https://colab.research.google.com/drive/1BB1yGIFYanv_zlWuBX1tZxSEqhMn4Pa5?usp=shar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8.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9.gif"/><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3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hyperlink" Target="https://guides.lib.uchicago.edu/c.php?g=546121&amp;p=3746280" TargetMode="External"/><Relationship Id="rId9" Type="http://schemas.openxmlformats.org/officeDocument/2006/relationships/image" Target="../media/image27.png"/><Relationship Id="rId5" Type="http://schemas.openxmlformats.org/officeDocument/2006/relationships/hyperlink" Target="https://gisgeography.com/python-libraries-gis-mapping/" TargetMode="External"/><Relationship Id="rId6" Type="http://schemas.openxmlformats.org/officeDocument/2006/relationships/hyperlink" Target="https://scitools.org.uk/cartopy/docs/latest/" TargetMode="External"/><Relationship Id="rId7" Type="http://schemas.openxmlformats.org/officeDocument/2006/relationships/image" Target="../media/image31.png"/><Relationship Id="rId8" Type="http://schemas.openxmlformats.org/officeDocument/2006/relationships/hyperlink" Target="https://pysal.org/" TargetMode="External"/><Relationship Id="rId11" Type="http://schemas.openxmlformats.org/officeDocument/2006/relationships/image" Target="../media/image30.png"/><Relationship Id="rId10" Type="http://schemas.openxmlformats.org/officeDocument/2006/relationships/hyperlink" Target="https://docs.bokeh.org/en/latest/#" TargetMode="External"/><Relationship Id="rId13" Type="http://schemas.openxmlformats.org/officeDocument/2006/relationships/image" Target="../media/image24.png"/><Relationship Id="rId12" Type="http://schemas.openxmlformats.org/officeDocument/2006/relationships/hyperlink" Target="https://fiona.readthedocs.io/en/latest/manual.html#" TargetMode="External"/><Relationship Id="rId15" Type="http://schemas.openxmlformats.org/officeDocument/2006/relationships/image" Target="../media/image22.png"/><Relationship Id="rId14" Type="http://schemas.openxmlformats.org/officeDocument/2006/relationships/hyperlink" Target="https://geopy.readthedocs.io/en/stable/" TargetMode="External"/><Relationship Id="rId17" Type="http://schemas.openxmlformats.org/officeDocument/2006/relationships/image" Target="../media/image39.png"/><Relationship Id="rId16" Type="http://schemas.openxmlformats.org/officeDocument/2006/relationships/hyperlink" Target="https://geopandas.org/getting_started.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48"/>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29" name="Google Shape;229;p48"/>
          <p:cNvSpPr txBox="1"/>
          <p:nvPr/>
        </p:nvSpPr>
        <p:spPr>
          <a:xfrm>
            <a:off x="237700" y="1100275"/>
            <a:ext cx="4582800" cy="362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441848"/>
                </a:solidFill>
                <a:latin typeface="Montserrat"/>
                <a:ea typeface="Montserrat"/>
                <a:cs typeface="Montserrat"/>
                <a:sym typeface="Montserrat"/>
              </a:rPr>
              <a:t>Es mejor mostrar patrones en áreas geográficas (como vecindarios de naciones) coloreando polígonos para representar valores de datos.</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p:txBody>
      </p:sp>
      <p:sp>
        <p:nvSpPr>
          <p:cNvPr id="230" name="Google Shape;230;p48"/>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Tipos de mapas: Mapa de coropletas (polígonos de colores)</a:t>
            </a:r>
            <a:endParaRPr b="1" sz="30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30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3000">
              <a:solidFill>
                <a:srgbClr val="441848"/>
              </a:solidFill>
              <a:latin typeface="Montserrat"/>
              <a:ea typeface="Montserrat"/>
              <a:cs typeface="Montserrat"/>
              <a:sym typeface="Montserrat"/>
            </a:endParaRPr>
          </a:p>
        </p:txBody>
      </p:sp>
      <p:pic>
        <p:nvPicPr>
          <p:cNvPr id="231" name="Google Shape;231;p48"/>
          <p:cNvPicPr preferRelativeResize="0"/>
          <p:nvPr/>
        </p:nvPicPr>
        <p:blipFill>
          <a:blip r:embed="rId4">
            <a:alphaModFix/>
          </a:blip>
          <a:stretch>
            <a:fillRect/>
          </a:stretch>
        </p:blipFill>
        <p:spPr>
          <a:xfrm>
            <a:off x="4820500" y="1392150"/>
            <a:ext cx="4018699" cy="267913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49"/>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37" name="Google Shape;237;p49"/>
          <p:cNvSpPr txBox="1"/>
          <p:nvPr/>
        </p:nvSpPr>
        <p:spPr>
          <a:xfrm>
            <a:off x="237700" y="1100275"/>
            <a:ext cx="4582800" cy="362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441848"/>
                </a:solidFill>
                <a:latin typeface="Montserrat"/>
                <a:ea typeface="Montserrat"/>
                <a:cs typeface="Montserrat"/>
                <a:sym typeface="Montserrat"/>
              </a:rPr>
              <a:t>Es mejor mostrar grupos de puntos como puntos calientes de colores para enfatizar la alta frecuencia o densidad de casos.</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p:txBody>
      </p:sp>
      <p:sp>
        <p:nvSpPr>
          <p:cNvPr id="238" name="Google Shape;238;p49"/>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Tipos de mapas: mapa de puntos de calor</a:t>
            </a:r>
            <a:endParaRPr b="1" sz="30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30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3000">
              <a:solidFill>
                <a:srgbClr val="441848"/>
              </a:solidFill>
              <a:latin typeface="Montserrat"/>
              <a:ea typeface="Montserrat"/>
              <a:cs typeface="Montserrat"/>
              <a:sym typeface="Montserrat"/>
            </a:endParaRPr>
          </a:p>
        </p:txBody>
      </p:sp>
      <p:pic>
        <p:nvPicPr>
          <p:cNvPr id="239" name="Google Shape;239;p49"/>
          <p:cNvPicPr preferRelativeResize="0"/>
          <p:nvPr/>
        </p:nvPicPr>
        <p:blipFill>
          <a:blip r:embed="rId4">
            <a:alphaModFix/>
          </a:blip>
          <a:stretch>
            <a:fillRect/>
          </a:stretch>
        </p:blipFill>
        <p:spPr>
          <a:xfrm>
            <a:off x="4820500" y="1575413"/>
            <a:ext cx="4018699" cy="267913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50"/>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45" name="Google Shape;245;p50"/>
          <p:cNvSpPr txBox="1"/>
          <p:nvPr/>
        </p:nvSpPr>
        <p:spPr>
          <a:xfrm>
            <a:off x="237700" y="1100275"/>
            <a:ext cx="4582800" cy="362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441848"/>
                </a:solidFill>
                <a:latin typeface="Montserrat"/>
                <a:ea typeface="Montserrat"/>
                <a:cs typeface="Montserrat"/>
                <a:sym typeface="Montserrat"/>
              </a:rPr>
              <a:t>Es mejor mostrar una visita guiada punto por punto, con una narrativa de desplazamiento para mostrar texto, imágenes, audio, video y fondos de mapas escaneados.</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p:txBody>
      </p:sp>
      <p:sp>
        <p:nvSpPr>
          <p:cNvPr id="246" name="Google Shape;246;p50"/>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Tipos de mapas: Mapas para un contexto narrativo</a:t>
            </a:r>
            <a:endParaRPr b="1" sz="3000">
              <a:solidFill>
                <a:srgbClr val="441848"/>
              </a:solidFill>
              <a:latin typeface="Montserrat"/>
              <a:ea typeface="Montserrat"/>
              <a:cs typeface="Montserrat"/>
              <a:sym typeface="Montserrat"/>
            </a:endParaRPr>
          </a:p>
        </p:txBody>
      </p:sp>
      <p:pic>
        <p:nvPicPr>
          <p:cNvPr id="247" name="Google Shape;247;p50"/>
          <p:cNvPicPr preferRelativeResize="0"/>
          <p:nvPr/>
        </p:nvPicPr>
        <p:blipFill>
          <a:blip r:embed="rId4">
            <a:alphaModFix/>
          </a:blip>
          <a:stretch>
            <a:fillRect/>
          </a:stretch>
        </p:blipFill>
        <p:spPr>
          <a:xfrm>
            <a:off x="4820500" y="1575413"/>
            <a:ext cx="4018699" cy="267913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51"/>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53" name="Google Shape;253;p51"/>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Tipos de mapas: mapa de polilínea</a:t>
            </a:r>
            <a:endParaRPr b="1" sz="3000">
              <a:solidFill>
                <a:srgbClr val="441848"/>
              </a:solidFill>
              <a:latin typeface="Montserrat"/>
              <a:ea typeface="Montserrat"/>
              <a:cs typeface="Montserrat"/>
              <a:sym typeface="Montserrat"/>
            </a:endParaRPr>
          </a:p>
        </p:txBody>
      </p:sp>
      <p:pic>
        <p:nvPicPr>
          <p:cNvPr id="254" name="Google Shape;254;p51"/>
          <p:cNvPicPr preferRelativeResize="0"/>
          <p:nvPr/>
        </p:nvPicPr>
        <p:blipFill>
          <a:blip r:embed="rId4">
            <a:alphaModFix/>
          </a:blip>
          <a:stretch>
            <a:fillRect/>
          </a:stretch>
        </p:blipFill>
        <p:spPr>
          <a:xfrm>
            <a:off x="4820500" y="1481700"/>
            <a:ext cx="4018699" cy="2679133"/>
          </a:xfrm>
          <a:prstGeom prst="rect">
            <a:avLst/>
          </a:prstGeom>
          <a:noFill/>
          <a:ln>
            <a:noFill/>
          </a:ln>
        </p:spPr>
      </p:pic>
      <p:sp>
        <p:nvSpPr>
          <p:cNvPr id="255" name="Google Shape;255;p51"/>
          <p:cNvSpPr txBox="1"/>
          <p:nvPr/>
        </p:nvSpPr>
        <p:spPr>
          <a:xfrm>
            <a:off x="237700" y="1100275"/>
            <a:ext cx="4582800" cy="36294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lang="en" sz="2100">
                <a:solidFill>
                  <a:srgbClr val="441848"/>
                </a:solidFill>
                <a:latin typeface="Montserrat"/>
                <a:ea typeface="Montserrat"/>
                <a:cs typeface="Montserrat"/>
                <a:sym typeface="Montserrat"/>
              </a:rPr>
              <a:t>Es mejor mostrar rutas (como senderos o tránsito), con colores para diferentes categorías.</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52"/>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61" name="Google Shape;261;p52"/>
          <p:cNvSpPr txBox="1"/>
          <p:nvPr/>
        </p:nvSpPr>
        <p:spPr>
          <a:xfrm>
            <a:off x="237700" y="1100275"/>
            <a:ext cx="4582800" cy="36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p:txBody>
      </p:sp>
      <p:sp>
        <p:nvSpPr>
          <p:cNvPr id="262" name="Google Shape;262;p52"/>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Tipos de mapas: Customized point-polyline-polygon map</a:t>
            </a:r>
            <a:endParaRPr b="1" sz="3000">
              <a:solidFill>
                <a:srgbClr val="441848"/>
              </a:solidFill>
              <a:latin typeface="Montserrat"/>
              <a:ea typeface="Montserrat"/>
              <a:cs typeface="Montserrat"/>
              <a:sym typeface="Montserrat"/>
            </a:endParaRPr>
          </a:p>
        </p:txBody>
      </p:sp>
      <p:pic>
        <p:nvPicPr>
          <p:cNvPr id="263" name="Google Shape;263;p52"/>
          <p:cNvPicPr preferRelativeResize="0"/>
          <p:nvPr/>
        </p:nvPicPr>
        <p:blipFill>
          <a:blip r:embed="rId4">
            <a:alphaModFix/>
          </a:blip>
          <a:stretch>
            <a:fillRect/>
          </a:stretch>
        </p:blipFill>
        <p:spPr>
          <a:xfrm>
            <a:off x="4820500" y="1392150"/>
            <a:ext cx="4018699" cy="2679133"/>
          </a:xfrm>
          <a:prstGeom prst="rect">
            <a:avLst/>
          </a:prstGeom>
          <a:noFill/>
          <a:ln>
            <a:noFill/>
          </a:ln>
        </p:spPr>
      </p:pic>
      <p:sp>
        <p:nvSpPr>
          <p:cNvPr id="264" name="Google Shape;264;p52"/>
          <p:cNvSpPr txBox="1"/>
          <p:nvPr/>
        </p:nvSpPr>
        <p:spPr>
          <a:xfrm>
            <a:off x="237700" y="1100275"/>
            <a:ext cx="4582800" cy="36294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lang="en" sz="2100">
                <a:solidFill>
                  <a:srgbClr val="441848"/>
                </a:solidFill>
                <a:latin typeface="Montserrat"/>
                <a:ea typeface="Montserrat"/>
                <a:cs typeface="Montserrat"/>
                <a:sym typeface="Montserrat"/>
              </a:rPr>
              <a:t>Es mejor mostrar cualquier combinación de puntos, polilíneas y polígonos, con iconos personalizados para categorías y regiones coloreadas para representar valores de datos.</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53"/>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70" name="Google Shape;270;p53"/>
          <p:cNvSpPr txBox="1"/>
          <p:nvPr/>
        </p:nvSpPr>
        <p:spPr>
          <a:xfrm>
            <a:off x="237700" y="1100275"/>
            <a:ext cx="4582800" cy="36294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lang="en" sz="2100">
                <a:solidFill>
                  <a:srgbClr val="441848"/>
                </a:solidFill>
                <a:latin typeface="Montserrat"/>
                <a:ea typeface="Montserrat"/>
                <a:cs typeface="Montserrat"/>
                <a:sym typeface="Montserrat"/>
              </a:rPr>
              <a:t>Es mejor mostrar ubicaciones específicas para que los usuarios busquen por nombre o proximidad, o filtrar por categoría, con vista de lista opcional.</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p:txBody>
      </p:sp>
      <p:sp>
        <p:nvSpPr>
          <p:cNvPr id="271" name="Google Shape;271;p53"/>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Tipos de mapas: mapa de puntos de búsqueda</a:t>
            </a:r>
            <a:endParaRPr b="1" sz="3000">
              <a:solidFill>
                <a:srgbClr val="441848"/>
              </a:solidFill>
              <a:latin typeface="Montserrat"/>
              <a:ea typeface="Montserrat"/>
              <a:cs typeface="Montserrat"/>
              <a:sym typeface="Montserrat"/>
            </a:endParaRPr>
          </a:p>
        </p:txBody>
      </p:sp>
      <p:pic>
        <p:nvPicPr>
          <p:cNvPr id="272" name="Google Shape;272;p53"/>
          <p:cNvPicPr preferRelativeResize="0"/>
          <p:nvPr/>
        </p:nvPicPr>
        <p:blipFill>
          <a:blip r:embed="rId4">
            <a:alphaModFix/>
          </a:blip>
          <a:stretch>
            <a:fillRect/>
          </a:stretch>
        </p:blipFill>
        <p:spPr>
          <a:xfrm>
            <a:off x="4820500" y="1575413"/>
            <a:ext cx="4018699" cy="267913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54"/>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78" name="Google Shape;278;p54"/>
          <p:cNvSpPr txBox="1"/>
          <p:nvPr/>
        </p:nvSpPr>
        <p:spPr>
          <a:xfrm>
            <a:off x="237700" y="1100275"/>
            <a:ext cx="4582800" cy="362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441848"/>
                </a:solidFill>
                <a:latin typeface="Montserrat"/>
                <a:ea typeface="Montserrat"/>
                <a:cs typeface="Montserrat"/>
                <a:sym typeface="Montserrat"/>
              </a:rPr>
              <a:t>Es mejor mostrar la información más actual extraída directamente de un repositorio de datos abiertos como Socrata y otros.</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p:txBody>
      </p:sp>
      <p:sp>
        <p:nvSpPr>
          <p:cNvPr id="279" name="Google Shape;279;p54"/>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Tipos de mapas: Mapa actual del repositorio de datos abiertos</a:t>
            </a:r>
            <a:endParaRPr b="1" sz="3000">
              <a:solidFill>
                <a:srgbClr val="441848"/>
              </a:solidFill>
              <a:latin typeface="Montserrat"/>
              <a:ea typeface="Montserrat"/>
              <a:cs typeface="Montserrat"/>
              <a:sym typeface="Montserrat"/>
            </a:endParaRPr>
          </a:p>
        </p:txBody>
      </p:sp>
      <p:pic>
        <p:nvPicPr>
          <p:cNvPr id="280" name="Google Shape;280;p54"/>
          <p:cNvPicPr preferRelativeResize="0"/>
          <p:nvPr/>
        </p:nvPicPr>
        <p:blipFill>
          <a:blip r:embed="rId4">
            <a:alphaModFix/>
          </a:blip>
          <a:stretch>
            <a:fillRect/>
          </a:stretch>
        </p:blipFill>
        <p:spPr>
          <a:xfrm>
            <a:off x="4750300" y="1613925"/>
            <a:ext cx="4018698" cy="260210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5"/>
          <p:cNvSpPr txBox="1"/>
          <p:nvPr>
            <p:ph type="title"/>
          </p:nvPr>
        </p:nvSpPr>
        <p:spPr>
          <a:xfrm>
            <a:off x="921000" y="526350"/>
            <a:ext cx="73020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Siempre elige tu tipo de mapa de acuerdo a la historia que quieras contar.</a:t>
            </a:r>
            <a:endParaRPr/>
          </a:p>
          <a:p>
            <a:pPr indent="0" lvl="0" marL="0" rtl="0" algn="ctr">
              <a:spcBef>
                <a:spcPts val="0"/>
              </a:spcBef>
              <a:spcAft>
                <a:spcPts val="0"/>
              </a:spcAft>
              <a:buNone/>
            </a:pPr>
            <a:r>
              <a:t/>
            </a:r>
            <a:endParaRPr sz="2000"/>
          </a:p>
          <a:p>
            <a:pPr indent="0" lvl="0" marL="0" rtl="0" algn="ctr">
              <a:spcBef>
                <a:spcPts val="0"/>
              </a:spcBef>
              <a:spcAft>
                <a:spcPts val="0"/>
              </a:spcAft>
              <a:buNone/>
            </a:pPr>
            <a:r>
              <a:rPr b="0" lang="en" sz="2100" u="sng">
                <a:solidFill>
                  <a:schemeClr val="hlink"/>
                </a:solidFill>
                <a:hlinkClick r:id="rId3"/>
              </a:rPr>
              <a:t>https://medium.com/nightingale/data-storytelling-with-maps-5e7845967c9d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56"/>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91" name="Google Shape;291;p56"/>
          <p:cNvSpPr txBox="1"/>
          <p:nvPr/>
        </p:nvSpPr>
        <p:spPr>
          <a:xfrm>
            <a:off x="377100" y="2338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Ejemplos de uso: Identificar problemas</a:t>
            </a:r>
            <a:endParaRPr sz="3000"/>
          </a:p>
        </p:txBody>
      </p:sp>
      <p:sp>
        <p:nvSpPr>
          <p:cNvPr id="292" name="Google Shape;292;p56"/>
          <p:cNvSpPr txBox="1"/>
          <p:nvPr/>
        </p:nvSpPr>
        <p:spPr>
          <a:xfrm>
            <a:off x="216325" y="1376350"/>
            <a:ext cx="42516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441848"/>
                </a:solidFill>
                <a:latin typeface="Montserrat"/>
                <a:ea typeface="Montserrat"/>
                <a:cs typeface="Montserrat"/>
                <a:sym typeface="Montserrat"/>
              </a:rPr>
              <a:t>Utilizar GIS para iluminar los problemas impulsados por la geografía. Este mapa de reclamos de prescripción de opioides revela los patrones geográficos que surgen cuando los datos están bien mapeados.</a:t>
            </a:r>
            <a:endParaRPr/>
          </a:p>
        </p:txBody>
      </p:sp>
      <p:pic>
        <p:nvPicPr>
          <p:cNvPr id="293" name="Google Shape;293;p56">
            <a:hlinkClick r:id="rId4"/>
          </p:cNvPr>
          <p:cNvPicPr preferRelativeResize="0"/>
          <p:nvPr/>
        </p:nvPicPr>
        <p:blipFill>
          <a:blip r:embed="rId5">
            <a:alphaModFix/>
          </a:blip>
          <a:stretch>
            <a:fillRect/>
          </a:stretch>
        </p:blipFill>
        <p:spPr>
          <a:xfrm>
            <a:off x="4355925" y="1487488"/>
            <a:ext cx="4371274" cy="254823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57"/>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99" name="Google Shape;299;p57"/>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Monitorizar los cambios</a:t>
            </a:r>
            <a:endParaRPr sz="3000"/>
          </a:p>
        </p:txBody>
      </p:sp>
      <p:sp>
        <p:nvSpPr>
          <p:cNvPr id="300" name="Google Shape;300;p57"/>
          <p:cNvSpPr txBox="1"/>
          <p:nvPr/>
        </p:nvSpPr>
        <p:spPr>
          <a:xfrm>
            <a:off x="216325" y="1376350"/>
            <a:ext cx="42516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441848"/>
                </a:solidFill>
                <a:latin typeface="Montserrat"/>
                <a:ea typeface="Montserrat"/>
                <a:cs typeface="Montserrat"/>
                <a:sym typeface="Montserrat"/>
              </a:rPr>
              <a:t>Si una imagen dice mil palabras, un mapa dice mil imágenes. Este mapa revela claramente la extensión del retroceso de los glaciares en el hemisferio sur.</a:t>
            </a:r>
            <a:endParaRPr/>
          </a:p>
        </p:txBody>
      </p:sp>
      <p:pic>
        <p:nvPicPr>
          <p:cNvPr id="301" name="Google Shape;301;p57"/>
          <p:cNvPicPr preferRelativeResize="0"/>
          <p:nvPr/>
        </p:nvPicPr>
        <p:blipFill>
          <a:blip r:embed="rId4">
            <a:alphaModFix/>
          </a:blip>
          <a:stretch>
            <a:fillRect/>
          </a:stretch>
        </p:blipFill>
        <p:spPr>
          <a:xfrm>
            <a:off x="4620325" y="847975"/>
            <a:ext cx="3996171" cy="3767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40"/>
          <p:cNvSpPr txBox="1"/>
          <p:nvPr/>
        </p:nvSpPr>
        <p:spPr>
          <a:xfrm>
            <a:off x="4094075" y="1357800"/>
            <a:ext cx="4418700" cy="24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Módulo V: Data Visualization.</a:t>
            </a:r>
            <a:endParaRPr b="1"/>
          </a:p>
        </p:txBody>
      </p:sp>
      <p:pic>
        <p:nvPicPr>
          <p:cNvPr id="162" name="Google Shape;162;p40"/>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63" name="Google Shape;163;p40"/>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164" name="Google Shape;164;p40"/>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58"/>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07" name="Google Shape;307;p58"/>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Respuesta y manejo de eventos</a:t>
            </a:r>
            <a:endParaRPr sz="3000"/>
          </a:p>
        </p:txBody>
      </p:sp>
      <p:sp>
        <p:nvSpPr>
          <p:cNvPr id="308" name="Google Shape;308;p58"/>
          <p:cNvSpPr txBox="1"/>
          <p:nvPr/>
        </p:nvSpPr>
        <p:spPr>
          <a:xfrm>
            <a:off x="216325" y="1376350"/>
            <a:ext cx="42516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441848"/>
                </a:solidFill>
                <a:latin typeface="Montserrat"/>
                <a:ea typeface="Montserrat"/>
                <a:cs typeface="Montserrat"/>
                <a:sym typeface="Montserrat"/>
              </a:rPr>
              <a:t>GIS ofrece conocimiento de la situación en tiempo real. </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rPr lang="en" sz="2100">
                <a:solidFill>
                  <a:srgbClr val="441848"/>
                </a:solidFill>
                <a:latin typeface="Montserrat"/>
                <a:ea typeface="Montserrat"/>
                <a:cs typeface="Montserrat"/>
                <a:sym typeface="Montserrat"/>
              </a:rPr>
              <a:t>Este mapa de huracanes y ciclones muestra el impacto potencial para las personas y las empresas, el seguimiento probable de las tormentas y la marejada ciclónica.</a:t>
            </a:r>
            <a:endParaRPr/>
          </a:p>
        </p:txBody>
      </p:sp>
      <p:pic>
        <p:nvPicPr>
          <p:cNvPr id="309" name="Google Shape;309;p58">
            <a:hlinkClick r:id="rId4"/>
          </p:cNvPr>
          <p:cNvPicPr preferRelativeResize="0"/>
          <p:nvPr/>
        </p:nvPicPr>
        <p:blipFill>
          <a:blip r:embed="rId5">
            <a:alphaModFix/>
          </a:blip>
          <a:stretch>
            <a:fillRect/>
          </a:stretch>
        </p:blipFill>
        <p:spPr>
          <a:xfrm>
            <a:off x="4585375" y="1466338"/>
            <a:ext cx="4371275" cy="253073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9"/>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15" name="Google Shape;315;p59"/>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Realizar pronósticos</a:t>
            </a:r>
            <a:endParaRPr sz="3000"/>
          </a:p>
        </p:txBody>
      </p:sp>
      <p:sp>
        <p:nvSpPr>
          <p:cNvPr id="316" name="Google Shape;316;p59"/>
          <p:cNvSpPr txBox="1"/>
          <p:nvPr/>
        </p:nvSpPr>
        <p:spPr>
          <a:xfrm>
            <a:off x="216325" y="1208100"/>
            <a:ext cx="42516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441848"/>
                </a:solidFill>
                <a:latin typeface="Montserrat"/>
                <a:ea typeface="Montserrat"/>
                <a:cs typeface="Montserrat"/>
                <a:sym typeface="Montserrat"/>
              </a:rPr>
              <a:t>Utilice GIS para pronosticar el tráfico. </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rPr lang="en" sz="2100">
                <a:solidFill>
                  <a:srgbClr val="441848"/>
                </a:solidFill>
                <a:latin typeface="Montserrat"/>
                <a:ea typeface="Montserrat"/>
                <a:cs typeface="Montserrat"/>
                <a:sym typeface="Montserrat"/>
              </a:rPr>
              <a:t>Este mapa destaca los desafíos en una intersección en Fort Mitchell, Kentucky, donde el pronóstico muestra que se espera que el tráfico empeore en función de los cambios en el uso de la tierra.</a:t>
            </a:r>
            <a:endParaRPr/>
          </a:p>
        </p:txBody>
      </p:sp>
      <p:pic>
        <p:nvPicPr>
          <p:cNvPr id="317" name="Google Shape;317;p59">
            <a:hlinkClick r:id="rId4"/>
          </p:cNvPr>
          <p:cNvPicPr preferRelativeResize="0"/>
          <p:nvPr/>
        </p:nvPicPr>
        <p:blipFill>
          <a:blip r:embed="rId5">
            <a:alphaModFix/>
          </a:blip>
          <a:stretch>
            <a:fillRect/>
          </a:stretch>
        </p:blipFill>
        <p:spPr>
          <a:xfrm>
            <a:off x="4467925" y="1721250"/>
            <a:ext cx="4371276" cy="230325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60"/>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23" name="Google Shape;323;p60"/>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Definir prioridades</a:t>
            </a:r>
            <a:endParaRPr sz="3000"/>
          </a:p>
        </p:txBody>
      </p:sp>
      <p:sp>
        <p:nvSpPr>
          <p:cNvPr id="324" name="Google Shape;324;p60"/>
          <p:cNvSpPr txBox="1"/>
          <p:nvPr/>
        </p:nvSpPr>
        <p:spPr>
          <a:xfrm>
            <a:off x="216325" y="1376350"/>
            <a:ext cx="42516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441848"/>
                </a:solidFill>
                <a:latin typeface="Montserrat"/>
                <a:ea typeface="Montserrat"/>
                <a:cs typeface="Montserrat"/>
                <a:sym typeface="Montserrat"/>
              </a:rPr>
              <a:t>El GIS ayuda a establecer prioridades basadas en el análisis espacial. Al analizar los patrones delictivos, los funcionarios de seguridad pública pueden identificar áreas objetivo y asignar oficiales en esas áreas.</a:t>
            </a:r>
            <a:endParaRPr/>
          </a:p>
        </p:txBody>
      </p:sp>
      <p:pic>
        <p:nvPicPr>
          <p:cNvPr id="325" name="Google Shape;325;p60">
            <a:hlinkClick r:id="rId4"/>
          </p:cNvPr>
          <p:cNvPicPr preferRelativeResize="0"/>
          <p:nvPr/>
        </p:nvPicPr>
        <p:blipFill rotWithShape="1">
          <a:blip r:embed="rId5">
            <a:alphaModFix/>
          </a:blip>
          <a:srcRect b="0" l="27394" r="0" t="0"/>
          <a:stretch/>
        </p:blipFill>
        <p:spPr>
          <a:xfrm>
            <a:off x="4780300" y="1325225"/>
            <a:ext cx="3882999" cy="2872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61"/>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31" name="Google Shape;331;p61"/>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Entender tendencias</a:t>
            </a:r>
            <a:endParaRPr sz="3000"/>
          </a:p>
        </p:txBody>
      </p:sp>
      <p:sp>
        <p:nvSpPr>
          <p:cNvPr id="332" name="Google Shape;332;p61"/>
          <p:cNvSpPr txBox="1"/>
          <p:nvPr/>
        </p:nvSpPr>
        <p:spPr>
          <a:xfrm>
            <a:off x="216325" y="1376350"/>
            <a:ext cx="42516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441848"/>
                </a:solidFill>
                <a:latin typeface="Montserrat"/>
                <a:ea typeface="Montserrat"/>
                <a:cs typeface="Montserrat"/>
                <a:sym typeface="Montserrat"/>
              </a:rPr>
              <a:t>GIS le ayuda a obtener información sobre los datos que pueden pasar desapercibidos en una hoja de cálculo. Este mapa mide el crecimiento o la pérdida de empleo en diferentes industrias y cuantifica la ventaja competitiva local.</a:t>
            </a:r>
            <a:endParaRPr/>
          </a:p>
        </p:txBody>
      </p:sp>
      <p:pic>
        <p:nvPicPr>
          <p:cNvPr id="333" name="Google Shape;333;p61">
            <a:hlinkClick r:id="rId4"/>
          </p:cNvPr>
          <p:cNvPicPr preferRelativeResize="0"/>
          <p:nvPr/>
        </p:nvPicPr>
        <p:blipFill>
          <a:blip r:embed="rId5">
            <a:alphaModFix/>
          </a:blip>
          <a:stretch>
            <a:fillRect/>
          </a:stretch>
        </p:blipFill>
        <p:spPr>
          <a:xfrm>
            <a:off x="4467925" y="1543100"/>
            <a:ext cx="4371275" cy="205730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2"/>
          <p:cNvSpPr txBox="1"/>
          <p:nvPr>
            <p:ph type="ctrTitle"/>
          </p:nvPr>
        </p:nvSpPr>
        <p:spPr>
          <a:xfrm>
            <a:off x="311700" y="1735350"/>
            <a:ext cx="8520600" cy="167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74EA7"/>
                </a:solidFill>
              </a:rPr>
              <a:t>Notebook</a:t>
            </a:r>
            <a:endParaRPr>
              <a:solidFill>
                <a:srgbClr val="674EA7"/>
              </a:solidFill>
            </a:endParaRPr>
          </a:p>
          <a:p>
            <a:pPr indent="0" lvl="0" marL="0" rtl="0" algn="ctr">
              <a:spcBef>
                <a:spcPts val="0"/>
              </a:spcBef>
              <a:spcAft>
                <a:spcPts val="0"/>
              </a:spcAft>
              <a:buNone/>
            </a:pPr>
            <a:r>
              <a:rPr lang="en">
                <a:solidFill>
                  <a:srgbClr val="674EA7"/>
                </a:solidFill>
              </a:rPr>
              <a:t>[</a:t>
            </a:r>
            <a:r>
              <a:rPr lang="en" u="sng">
                <a:solidFill>
                  <a:schemeClr val="hlink"/>
                </a:solidFill>
                <a:hlinkClick r:id="rId3"/>
              </a:rPr>
              <a:t>Aquí</a:t>
            </a:r>
            <a:r>
              <a:rPr lang="en">
                <a:solidFill>
                  <a:srgbClr val="674EA7"/>
                </a:solidFill>
              </a:rPr>
              <a:t>]</a:t>
            </a:r>
            <a:endParaRPr>
              <a:solidFill>
                <a:srgbClr val="674EA7"/>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63"/>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44" name="Google Shape;344;p63"/>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GeoPandas</a:t>
            </a:r>
            <a:endParaRPr sz="3000"/>
          </a:p>
        </p:txBody>
      </p:sp>
      <p:sp>
        <p:nvSpPr>
          <p:cNvPr id="345" name="Google Shape;345;p63"/>
          <p:cNvSpPr txBox="1"/>
          <p:nvPr/>
        </p:nvSpPr>
        <p:spPr>
          <a:xfrm>
            <a:off x="216325" y="1376350"/>
            <a:ext cx="42516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441848"/>
                </a:solidFill>
                <a:latin typeface="Montserrat"/>
                <a:ea typeface="Montserrat"/>
                <a:cs typeface="Montserrat"/>
                <a:sym typeface="Montserrat"/>
              </a:rPr>
              <a:t>GIS le ayuda a obtener información sobre los datos que pueden pasar desapercibidos en una hoja de cálculo. Este mapa mide el crecimiento o la pérdida de empleo en diferentes industrias y cuantifica la ventaja competitiva local.</a:t>
            </a:r>
            <a:endParaRPr/>
          </a:p>
        </p:txBody>
      </p:sp>
      <p:pic>
        <p:nvPicPr>
          <p:cNvPr id="346" name="Google Shape;346;p63"/>
          <p:cNvPicPr preferRelativeResize="0"/>
          <p:nvPr/>
        </p:nvPicPr>
        <p:blipFill>
          <a:blip r:embed="rId4">
            <a:alphaModFix/>
          </a:blip>
          <a:stretch>
            <a:fillRect/>
          </a:stretch>
        </p:blipFill>
        <p:spPr>
          <a:xfrm>
            <a:off x="4352375" y="1689825"/>
            <a:ext cx="4439350" cy="2466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Comentarios finales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5"/>
          <p:cNvSpPr txBox="1"/>
          <p:nvPr/>
        </p:nvSpPr>
        <p:spPr>
          <a:xfrm>
            <a:off x="4094075" y="1357800"/>
            <a:ext cx="4418700" cy="24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Módulo V: Data Visualization.</a:t>
            </a:r>
            <a:endParaRPr b="1"/>
          </a:p>
        </p:txBody>
      </p:sp>
      <p:pic>
        <p:nvPicPr>
          <p:cNvPr id="357" name="Google Shape;357;p65"/>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58" name="Google Shape;358;p65"/>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359" name="Google Shape;359;p65"/>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3" name="Shape 363"/>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41"/>
          <p:cNvPicPr preferRelativeResize="0"/>
          <p:nvPr/>
        </p:nvPicPr>
        <p:blipFill>
          <a:blip r:embed="rId3">
            <a:alphaModFix/>
          </a:blip>
          <a:stretch>
            <a:fillRect/>
          </a:stretch>
        </p:blipFill>
        <p:spPr>
          <a:xfrm>
            <a:off x="0" y="1512060"/>
            <a:ext cx="2650150" cy="3402840"/>
          </a:xfrm>
          <a:prstGeom prst="rect">
            <a:avLst/>
          </a:prstGeom>
          <a:noFill/>
          <a:ln>
            <a:noFill/>
          </a:ln>
        </p:spPr>
      </p:pic>
      <p:sp>
        <p:nvSpPr>
          <p:cNvPr id="170" name="Google Shape;170;p41"/>
          <p:cNvSpPr txBox="1"/>
          <p:nvPr/>
        </p:nvSpPr>
        <p:spPr>
          <a:xfrm>
            <a:off x="428225" y="317000"/>
            <a:ext cx="72708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41848"/>
                </a:solidFill>
                <a:latin typeface="Montserrat"/>
                <a:ea typeface="Montserrat"/>
                <a:cs typeface="Montserrat"/>
                <a:sym typeface="Montserrat"/>
              </a:rPr>
              <a:t>Agenda</a:t>
            </a:r>
            <a:endParaRPr/>
          </a:p>
        </p:txBody>
      </p:sp>
      <p:pic>
        <p:nvPicPr>
          <p:cNvPr id="171" name="Google Shape;171;p41"/>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172" name="Google Shape;172;p41"/>
          <p:cNvSpPr txBox="1"/>
          <p:nvPr/>
        </p:nvSpPr>
        <p:spPr>
          <a:xfrm>
            <a:off x="2179275" y="1100950"/>
            <a:ext cx="6306600" cy="36669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rgbClr val="1F1F1F"/>
              </a:buClr>
              <a:buSzPts val="2100"/>
              <a:buFont typeface="Montserrat"/>
              <a:buAutoNum type="arabicPeriod"/>
            </a:pPr>
            <a:r>
              <a:rPr b="1" lang="en" sz="2100">
                <a:solidFill>
                  <a:srgbClr val="1F1F1F"/>
                </a:solidFill>
                <a:highlight>
                  <a:srgbClr val="FFFFFF"/>
                </a:highlight>
                <a:latin typeface="Montserrat"/>
                <a:ea typeface="Montserrat"/>
                <a:cs typeface="Montserrat"/>
                <a:sym typeface="Montserrat"/>
              </a:rPr>
              <a:t>Mapas y GIS</a:t>
            </a:r>
            <a:endParaRPr b="1" sz="2100">
              <a:solidFill>
                <a:srgbClr val="1F1F1F"/>
              </a:solidFill>
              <a:highlight>
                <a:srgbClr val="FFFFFF"/>
              </a:highlight>
              <a:latin typeface="Montserrat"/>
              <a:ea typeface="Montserrat"/>
              <a:cs typeface="Montserrat"/>
              <a:sym typeface="Montserrat"/>
            </a:endParaRPr>
          </a:p>
          <a:p>
            <a:pPr indent="-361950" lvl="0" marL="457200" rtl="0" algn="l">
              <a:spcBef>
                <a:spcPts val="0"/>
              </a:spcBef>
              <a:spcAft>
                <a:spcPts val="0"/>
              </a:spcAft>
              <a:buClr>
                <a:srgbClr val="1F1F1F"/>
              </a:buClr>
              <a:buSzPts val="2100"/>
              <a:buFont typeface="Montserrat"/>
              <a:buAutoNum type="arabicPeriod"/>
            </a:pPr>
            <a:r>
              <a:rPr b="1" lang="en" sz="2100">
                <a:solidFill>
                  <a:srgbClr val="1F1F1F"/>
                </a:solidFill>
                <a:highlight>
                  <a:schemeClr val="lt1"/>
                </a:highlight>
                <a:latin typeface="Montserrat"/>
                <a:ea typeface="Montserrat"/>
                <a:cs typeface="Montserrat"/>
                <a:sym typeface="Montserrat"/>
              </a:rPr>
              <a:t>¿Necesito un GIS?</a:t>
            </a:r>
            <a:endParaRPr b="1" sz="2100">
              <a:solidFill>
                <a:srgbClr val="1F1F1F"/>
              </a:solidFill>
              <a:highlight>
                <a:schemeClr val="lt1"/>
              </a:highlight>
              <a:latin typeface="Montserrat"/>
              <a:ea typeface="Montserrat"/>
              <a:cs typeface="Montserrat"/>
              <a:sym typeface="Montserrat"/>
            </a:endParaRPr>
          </a:p>
          <a:p>
            <a:pPr indent="-361950" lvl="0" marL="457200" rtl="0" algn="l">
              <a:spcBef>
                <a:spcPts val="0"/>
              </a:spcBef>
              <a:spcAft>
                <a:spcPts val="0"/>
              </a:spcAft>
              <a:buClr>
                <a:srgbClr val="1F1F1F"/>
              </a:buClr>
              <a:buSzPts val="2100"/>
              <a:buFont typeface="Montserrat"/>
              <a:buAutoNum type="arabicPeriod"/>
            </a:pPr>
            <a:r>
              <a:rPr b="1" lang="en" sz="2100">
                <a:solidFill>
                  <a:srgbClr val="1F1F1F"/>
                </a:solidFill>
                <a:highlight>
                  <a:schemeClr val="lt1"/>
                </a:highlight>
                <a:latin typeface="Montserrat"/>
                <a:ea typeface="Montserrat"/>
                <a:cs typeface="Montserrat"/>
                <a:sym typeface="Montserrat"/>
              </a:rPr>
              <a:t>Herramientas para mapas</a:t>
            </a:r>
            <a:endParaRPr b="1" sz="2100">
              <a:solidFill>
                <a:srgbClr val="1F1F1F"/>
              </a:solidFill>
              <a:highlight>
                <a:schemeClr val="lt1"/>
              </a:highlight>
              <a:latin typeface="Montserrat"/>
              <a:ea typeface="Montserrat"/>
              <a:cs typeface="Montserrat"/>
              <a:sym typeface="Montserrat"/>
            </a:endParaRPr>
          </a:p>
          <a:p>
            <a:pPr indent="-361950" lvl="0" marL="457200" rtl="0" algn="l">
              <a:spcBef>
                <a:spcPts val="0"/>
              </a:spcBef>
              <a:spcAft>
                <a:spcPts val="0"/>
              </a:spcAft>
              <a:buClr>
                <a:srgbClr val="1F1F1F"/>
              </a:buClr>
              <a:buSzPts val="2100"/>
              <a:buFont typeface="Montserrat"/>
              <a:buAutoNum type="arabicPeriod"/>
            </a:pPr>
            <a:r>
              <a:rPr b="1" lang="en" sz="2100">
                <a:solidFill>
                  <a:srgbClr val="1F1F1F"/>
                </a:solidFill>
                <a:highlight>
                  <a:srgbClr val="FFFFFF"/>
                </a:highlight>
                <a:latin typeface="Montserrat"/>
                <a:ea typeface="Montserrat"/>
                <a:cs typeface="Montserrat"/>
                <a:sym typeface="Montserrat"/>
              </a:rPr>
              <a:t>Tipos de mapas</a:t>
            </a:r>
            <a:endParaRPr b="1" sz="2100">
              <a:solidFill>
                <a:srgbClr val="1F1F1F"/>
              </a:solidFill>
              <a:highlight>
                <a:srgbClr val="FFFFFF"/>
              </a:highlight>
              <a:latin typeface="Montserrat"/>
              <a:ea typeface="Montserrat"/>
              <a:cs typeface="Montserrat"/>
              <a:sym typeface="Montserrat"/>
            </a:endParaRPr>
          </a:p>
          <a:p>
            <a:pPr indent="-361950" lvl="0" marL="457200" rtl="0" algn="l">
              <a:spcBef>
                <a:spcPts val="0"/>
              </a:spcBef>
              <a:spcAft>
                <a:spcPts val="0"/>
              </a:spcAft>
              <a:buClr>
                <a:srgbClr val="1F1F1F"/>
              </a:buClr>
              <a:buSzPts val="2100"/>
              <a:buFont typeface="Montserrat"/>
              <a:buAutoNum type="arabicPeriod"/>
            </a:pPr>
            <a:r>
              <a:rPr b="1" lang="en" sz="2100">
                <a:solidFill>
                  <a:srgbClr val="1F1F1F"/>
                </a:solidFill>
                <a:highlight>
                  <a:srgbClr val="FFFFFF"/>
                </a:highlight>
                <a:latin typeface="Montserrat"/>
                <a:ea typeface="Montserrat"/>
                <a:cs typeface="Montserrat"/>
                <a:sym typeface="Montserrat"/>
              </a:rPr>
              <a:t>Ejemplos</a:t>
            </a:r>
            <a:endParaRPr b="1" sz="2100">
              <a:solidFill>
                <a:srgbClr val="1F1F1F"/>
              </a:solidFill>
              <a:highlight>
                <a:srgbClr val="FFFFFF"/>
              </a:highlight>
              <a:latin typeface="Montserrat"/>
              <a:ea typeface="Montserrat"/>
              <a:cs typeface="Montserrat"/>
              <a:sym typeface="Montserrat"/>
            </a:endParaRPr>
          </a:p>
          <a:p>
            <a:pPr indent="-361950" lvl="0" marL="457200" rtl="0" algn="l">
              <a:spcBef>
                <a:spcPts val="0"/>
              </a:spcBef>
              <a:spcAft>
                <a:spcPts val="0"/>
              </a:spcAft>
              <a:buClr>
                <a:srgbClr val="1F1F1F"/>
              </a:buClr>
              <a:buSzPts val="2100"/>
              <a:buFont typeface="Montserrat"/>
              <a:buAutoNum type="arabicPeriod"/>
            </a:pPr>
            <a:r>
              <a:rPr b="1" lang="en" sz="2100">
                <a:solidFill>
                  <a:srgbClr val="1F1F1F"/>
                </a:solidFill>
                <a:highlight>
                  <a:srgbClr val="FFFFFF"/>
                </a:highlight>
                <a:latin typeface="Montserrat"/>
                <a:ea typeface="Montserrat"/>
                <a:cs typeface="Montserrat"/>
                <a:sym typeface="Montserrat"/>
              </a:rPr>
              <a:t>Notebook</a:t>
            </a:r>
            <a:endParaRPr b="1" sz="2100">
              <a:solidFill>
                <a:srgbClr val="1F1F1F"/>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b="1" sz="2100">
              <a:solidFill>
                <a:srgbClr val="1F1F1F"/>
              </a:solidFill>
              <a:highlight>
                <a:srgbClr val="FFFFFF"/>
              </a:highlight>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42"/>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178" name="Google Shape;178;p42"/>
          <p:cNvSpPr txBox="1"/>
          <p:nvPr/>
        </p:nvSpPr>
        <p:spPr>
          <a:xfrm>
            <a:off x="237700" y="1100275"/>
            <a:ext cx="4582800" cy="36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441848"/>
                </a:solidFill>
                <a:latin typeface="Montserrat"/>
                <a:ea typeface="Montserrat"/>
                <a:cs typeface="Montserrat"/>
                <a:sym typeface="Montserrat"/>
              </a:rPr>
              <a:t>Los mapas </a:t>
            </a:r>
            <a:r>
              <a:rPr lang="en" sz="2100">
                <a:solidFill>
                  <a:srgbClr val="441848"/>
                </a:solidFill>
                <a:highlight>
                  <a:srgbClr val="D9D2E9"/>
                </a:highlight>
                <a:latin typeface="Montserrat"/>
                <a:ea typeface="Montserrat"/>
                <a:cs typeface="Montserrat"/>
                <a:sym typeface="Montserrat"/>
              </a:rPr>
              <a:t>atraen a sus lectores a los datos que incluyen una dimensión espacial</a:t>
            </a:r>
            <a:r>
              <a:rPr lang="en" sz="2100">
                <a:solidFill>
                  <a:srgbClr val="441848"/>
                </a:solidFill>
                <a:latin typeface="Montserrat"/>
                <a:ea typeface="Montserrat"/>
                <a:cs typeface="Montserrat"/>
                <a:sym typeface="Montserrat"/>
              </a:rPr>
              <a:t>, </a:t>
            </a:r>
            <a:endParaRPr sz="2100">
              <a:solidFill>
                <a:srgbClr val="441848"/>
              </a:solidFill>
              <a:latin typeface="Montserrat"/>
              <a:ea typeface="Montserrat"/>
              <a:cs typeface="Montserrat"/>
              <a:sym typeface="Montserrat"/>
            </a:endParaRPr>
          </a:p>
          <a:p>
            <a:pPr indent="0" lvl="0" marL="0" rtl="0" algn="ctr">
              <a:spcBef>
                <a:spcPts val="0"/>
              </a:spcBef>
              <a:spcAft>
                <a:spcPts val="0"/>
              </a:spcAft>
              <a:buNone/>
            </a:pPr>
            <a:r>
              <a:rPr lang="en" sz="2100">
                <a:solidFill>
                  <a:srgbClr val="441848"/>
                </a:solidFill>
                <a:latin typeface="Montserrat"/>
                <a:ea typeface="Montserrat"/>
                <a:cs typeface="Montserrat"/>
                <a:sym typeface="Montserrat"/>
              </a:rPr>
              <a:t>la creación de mapas significativos que llamen nuestra atención sobre los conocimientos clave de sus datos requiere un pensamiento claro sobre las opciones de diseño.</a:t>
            </a:r>
            <a:endParaRPr sz="2100">
              <a:solidFill>
                <a:srgbClr val="441848"/>
              </a:solidFill>
              <a:latin typeface="Montserrat"/>
              <a:ea typeface="Montserrat"/>
              <a:cs typeface="Montserrat"/>
              <a:sym typeface="Montserrat"/>
            </a:endParaRPr>
          </a:p>
        </p:txBody>
      </p:sp>
      <p:sp>
        <p:nvSpPr>
          <p:cNvPr id="179" name="Google Shape;179;p42"/>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Mapas y GIS</a:t>
            </a:r>
            <a:endParaRPr sz="3000"/>
          </a:p>
        </p:txBody>
      </p:sp>
      <p:pic>
        <p:nvPicPr>
          <p:cNvPr id="180" name="Google Shape;180;p42"/>
          <p:cNvPicPr preferRelativeResize="0"/>
          <p:nvPr/>
        </p:nvPicPr>
        <p:blipFill>
          <a:blip r:embed="rId4">
            <a:alphaModFix/>
          </a:blip>
          <a:stretch>
            <a:fillRect/>
          </a:stretch>
        </p:blipFill>
        <p:spPr>
          <a:xfrm>
            <a:off x="4965688" y="1343025"/>
            <a:ext cx="3667125" cy="2457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43"/>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186" name="Google Shape;186;p43"/>
          <p:cNvSpPr txBox="1"/>
          <p:nvPr/>
        </p:nvSpPr>
        <p:spPr>
          <a:xfrm>
            <a:off x="486050" y="1049550"/>
            <a:ext cx="4622700" cy="324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441848"/>
                </a:solidFill>
                <a:latin typeface="Montserrat"/>
                <a:ea typeface="Montserrat"/>
                <a:cs typeface="Montserrat"/>
                <a:sym typeface="Montserrat"/>
              </a:rPr>
              <a:t>¿Los beneficios de poder </a:t>
            </a:r>
            <a:r>
              <a:rPr b="1" lang="en" sz="2100">
                <a:solidFill>
                  <a:srgbClr val="441848"/>
                </a:solidFill>
                <a:latin typeface="Montserrat"/>
                <a:ea typeface="Montserrat"/>
                <a:cs typeface="Montserrat"/>
                <a:sym typeface="Montserrat"/>
              </a:rPr>
              <a:t>visualizar mis datos en un mapa</a:t>
            </a:r>
            <a:r>
              <a:rPr lang="en" sz="2100">
                <a:solidFill>
                  <a:srgbClr val="441848"/>
                </a:solidFill>
                <a:latin typeface="Montserrat"/>
                <a:ea typeface="Montserrat"/>
                <a:cs typeface="Montserrat"/>
                <a:sym typeface="Montserrat"/>
              </a:rPr>
              <a:t> </a:t>
            </a:r>
            <a:endParaRPr sz="2100">
              <a:solidFill>
                <a:srgbClr val="441848"/>
              </a:solidFill>
              <a:latin typeface="Montserrat"/>
              <a:ea typeface="Montserrat"/>
              <a:cs typeface="Montserrat"/>
              <a:sym typeface="Montserrat"/>
            </a:endParaRPr>
          </a:p>
          <a:p>
            <a:pPr indent="0" lvl="0" marL="0" rtl="0" algn="ctr">
              <a:spcBef>
                <a:spcPts val="0"/>
              </a:spcBef>
              <a:spcAft>
                <a:spcPts val="0"/>
              </a:spcAft>
              <a:buNone/>
            </a:pPr>
            <a:r>
              <a:rPr lang="en" sz="2100">
                <a:solidFill>
                  <a:srgbClr val="441848"/>
                </a:solidFill>
                <a:latin typeface="Montserrat"/>
                <a:ea typeface="Montserrat"/>
                <a:cs typeface="Montserrat"/>
                <a:sym typeface="Montserrat"/>
              </a:rPr>
              <a:t>y </a:t>
            </a:r>
            <a:r>
              <a:rPr b="1" lang="en" sz="2100">
                <a:solidFill>
                  <a:srgbClr val="441848"/>
                </a:solidFill>
                <a:latin typeface="Montserrat"/>
                <a:ea typeface="Montserrat"/>
                <a:cs typeface="Montserrat"/>
                <a:sym typeface="Montserrat"/>
              </a:rPr>
              <a:t>responder rápidamente preguntas </a:t>
            </a:r>
            <a:r>
              <a:rPr lang="en" sz="2100">
                <a:solidFill>
                  <a:srgbClr val="441848"/>
                </a:solidFill>
                <a:latin typeface="Montserrat"/>
                <a:ea typeface="Montserrat"/>
                <a:cs typeface="Montserrat"/>
                <a:sym typeface="Montserrat"/>
              </a:rPr>
              <a:t>que son específicas</a:t>
            </a:r>
            <a:endParaRPr sz="2100">
              <a:solidFill>
                <a:srgbClr val="441848"/>
              </a:solidFill>
              <a:latin typeface="Montserrat"/>
              <a:ea typeface="Montserrat"/>
              <a:cs typeface="Montserrat"/>
              <a:sym typeface="Montserrat"/>
            </a:endParaRPr>
          </a:p>
          <a:p>
            <a:pPr indent="0" lvl="0" marL="0" rtl="0" algn="ctr">
              <a:spcBef>
                <a:spcPts val="0"/>
              </a:spcBef>
              <a:spcAft>
                <a:spcPts val="0"/>
              </a:spcAft>
              <a:buNone/>
            </a:pPr>
            <a:r>
              <a:rPr lang="en" sz="2100">
                <a:solidFill>
                  <a:srgbClr val="441848"/>
                </a:solidFill>
                <a:latin typeface="Montserrat"/>
                <a:ea typeface="Montserrat"/>
                <a:cs typeface="Montserrat"/>
                <a:sym typeface="Montserrat"/>
              </a:rPr>
              <a:t>respecto a la ubicación, me </a:t>
            </a:r>
            <a:r>
              <a:rPr b="1" lang="en" sz="2100">
                <a:solidFill>
                  <a:srgbClr val="441848"/>
                </a:solidFill>
                <a:latin typeface="Montserrat"/>
                <a:ea typeface="Montserrat"/>
                <a:cs typeface="Montserrat"/>
                <a:sym typeface="Montserrat"/>
              </a:rPr>
              <a:t>proporcionará</a:t>
            </a:r>
            <a:r>
              <a:rPr lang="en" sz="2100">
                <a:solidFill>
                  <a:srgbClr val="441848"/>
                </a:solidFill>
                <a:latin typeface="Montserrat"/>
                <a:ea typeface="Montserrat"/>
                <a:cs typeface="Montserrat"/>
                <a:sym typeface="Montserrat"/>
              </a:rPr>
              <a:t> </a:t>
            </a:r>
            <a:r>
              <a:rPr b="1" lang="en" sz="2100">
                <a:solidFill>
                  <a:srgbClr val="441848"/>
                </a:solidFill>
                <a:latin typeface="Montserrat"/>
                <a:ea typeface="Montserrat"/>
                <a:cs typeface="Montserrat"/>
                <a:sym typeface="Montserrat"/>
              </a:rPr>
              <a:t>un retorno de tiempo </a:t>
            </a:r>
            <a:r>
              <a:rPr lang="en" sz="2100">
                <a:solidFill>
                  <a:srgbClr val="441848"/>
                </a:solidFill>
                <a:latin typeface="Montserrat"/>
                <a:ea typeface="Montserrat"/>
                <a:cs typeface="Montserrat"/>
                <a:sym typeface="Montserrat"/>
              </a:rPr>
              <a:t>considerable un GIS?</a:t>
            </a:r>
            <a:endParaRPr sz="2100">
              <a:solidFill>
                <a:srgbClr val="441848"/>
              </a:solidFill>
              <a:latin typeface="Montserrat"/>
              <a:ea typeface="Montserrat"/>
              <a:cs typeface="Montserrat"/>
              <a:sym typeface="Montserrat"/>
            </a:endParaRPr>
          </a:p>
        </p:txBody>
      </p:sp>
      <p:sp>
        <p:nvSpPr>
          <p:cNvPr id="187" name="Google Shape;187;p43"/>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¿Necesito un GIS?</a:t>
            </a:r>
            <a:endParaRPr b="1" sz="3000">
              <a:solidFill>
                <a:srgbClr val="441848"/>
              </a:solidFill>
              <a:latin typeface="Montserrat"/>
              <a:ea typeface="Montserrat"/>
              <a:cs typeface="Montserrat"/>
              <a:sym typeface="Montserrat"/>
            </a:endParaRPr>
          </a:p>
        </p:txBody>
      </p:sp>
      <p:pic>
        <p:nvPicPr>
          <p:cNvPr id="188" name="Google Shape;188;p43"/>
          <p:cNvPicPr preferRelativeResize="0"/>
          <p:nvPr/>
        </p:nvPicPr>
        <p:blipFill>
          <a:blip r:embed="rId4">
            <a:alphaModFix/>
          </a:blip>
          <a:stretch>
            <a:fillRect/>
          </a:stretch>
        </p:blipFill>
        <p:spPr>
          <a:xfrm>
            <a:off x="5545275" y="1107025"/>
            <a:ext cx="2914650" cy="2705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44"/>
          <p:cNvSpPr txBox="1"/>
          <p:nvPr>
            <p:ph type="title"/>
          </p:nvPr>
        </p:nvSpPr>
        <p:spPr>
          <a:xfrm>
            <a:off x="921000" y="526350"/>
            <a:ext cx="73020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"Todo eso suena genial, pero sinceramente, </a:t>
            </a:r>
            <a:endParaRPr/>
          </a:p>
          <a:p>
            <a:pPr indent="0" lvl="0" marL="0" rtl="0" algn="ctr">
              <a:spcBef>
                <a:spcPts val="0"/>
              </a:spcBef>
              <a:spcAft>
                <a:spcPts val="0"/>
              </a:spcAft>
              <a:buNone/>
            </a:pPr>
            <a:r>
              <a:rPr lang="en"/>
              <a:t>¿vamos a necesitar vender un riñón?"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45"/>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199" name="Google Shape;199;p45"/>
          <p:cNvSpPr txBox="1"/>
          <p:nvPr/>
        </p:nvSpPr>
        <p:spPr>
          <a:xfrm>
            <a:off x="337025" y="891975"/>
            <a:ext cx="3770400" cy="30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441848"/>
                </a:solidFill>
                <a:latin typeface="Montserrat"/>
                <a:ea typeface="Montserrat"/>
                <a:cs typeface="Montserrat"/>
                <a:sym typeface="Montserrat"/>
              </a:rPr>
              <a:t>Hay excelentes herramientas gratuitas y de código abierto disponibles, muchas herramientas de escritorio y web asequibles y también algunas soluciones muy caras en la parte superior que dan servicio a casos de uso muy específicos.</a:t>
            </a:r>
            <a:endParaRPr sz="1900">
              <a:solidFill>
                <a:srgbClr val="441848"/>
              </a:solidFill>
              <a:latin typeface="Montserrat"/>
              <a:ea typeface="Montserrat"/>
              <a:cs typeface="Montserrat"/>
              <a:sym typeface="Montserrat"/>
            </a:endParaRPr>
          </a:p>
          <a:p>
            <a:pPr indent="0" lvl="0" marL="0" rtl="0" algn="ctr">
              <a:spcBef>
                <a:spcPts val="0"/>
              </a:spcBef>
              <a:spcAft>
                <a:spcPts val="0"/>
              </a:spcAft>
              <a:buNone/>
            </a:pPr>
            <a:r>
              <a:t/>
            </a:r>
            <a:endParaRPr sz="2100">
              <a:solidFill>
                <a:srgbClr val="441848"/>
              </a:solidFill>
              <a:latin typeface="Montserrat"/>
              <a:ea typeface="Montserrat"/>
              <a:cs typeface="Montserrat"/>
              <a:sym typeface="Montserrat"/>
            </a:endParaRPr>
          </a:p>
          <a:p>
            <a:pPr indent="0" lvl="0" marL="0" rtl="0" algn="ctr">
              <a:spcBef>
                <a:spcPts val="0"/>
              </a:spcBef>
              <a:spcAft>
                <a:spcPts val="0"/>
              </a:spcAft>
              <a:buNone/>
            </a:pPr>
            <a:r>
              <a:rPr lang="en" sz="1000" u="sng">
                <a:solidFill>
                  <a:schemeClr val="hlink"/>
                </a:solidFill>
                <a:latin typeface="Montserrat"/>
                <a:ea typeface="Montserrat"/>
                <a:cs typeface="Montserrat"/>
                <a:sym typeface="Montserrat"/>
                <a:hlinkClick r:id="rId4"/>
              </a:rPr>
              <a:t>https://guides.lib.uchicago.edu/c.php?g=546121&amp;p=3746280</a:t>
            </a:r>
            <a:endParaRPr sz="1000">
              <a:solidFill>
                <a:srgbClr val="441848"/>
              </a:solidFill>
              <a:latin typeface="Montserrat"/>
              <a:ea typeface="Montserrat"/>
              <a:cs typeface="Montserrat"/>
              <a:sym typeface="Montserrat"/>
            </a:endParaRPr>
          </a:p>
          <a:p>
            <a:pPr indent="0" lvl="0" marL="0" rtl="0" algn="ctr">
              <a:spcBef>
                <a:spcPts val="0"/>
              </a:spcBef>
              <a:spcAft>
                <a:spcPts val="0"/>
              </a:spcAft>
              <a:buNone/>
            </a:pPr>
            <a:r>
              <a:rPr lang="en" sz="1000" u="sng">
                <a:solidFill>
                  <a:schemeClr val="hlink"/>
                </a:solidFill>
                <a:latin typeface="Montserrat"/>
                <a:ea typeface="Montserrat"/>
                <a:cs typeface="Montserrat"/>
                <a:sym typeface="Montserrat"/>
                <a:hlinkClick r:id="rId5"/>
              </a:rPr>
              <a:t>https://gisgeography.com/python-libraries-gis-mapping/</a:t>
            </a:r>
            <a:endParaRPr sz="1000">
              <a:solidFill>
                <a:srgbClr val="441848"/>
              </a:solidFill>
              <a:latin typeface="Montserrat"/>
              <a:ea typeface="Montserrat"/>
              <a:cs typeface="Montserrat"/>
              <a:sym typeface="Montserrat"/>
            </a:endParaRPr>
          </a:p>
        </p:txBody>
      </p:sp>
      <p:sp>
        <p:nvSpPr>
          <p:cNvPr id="200" name="Google Shape;200;p45"/>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Herramientas para mapas</a:t>
            </a:r>
            <a:endParaRPr b="1" sz="3000">
              <a:solidFill>
                <a:srgbClr val="441848"/>
              </a:solidFill>
              <a:latin typeface="Montserrat"/>
              <a:ea typeface="Montserrat"/>
              <a:cs typeface="Montserrat"/>
              <a:sym typeface="Montserrat"/>
            </a:endParaRPr>
          </a:p>
        </p:txBody>
      </p:sp>
      <p:pic>
        <p:nvPicPr>
          <p:cNvPr id="201" name="Google Shape;201;p45">
            <a:hlinkClick r:id="rId6"/>
          </p:cNvPr>
          <p:cNvPicPr preferRelativeResize="0"/>
          <p:nvPr/>
        </p:nvPicPr>
        <p:blipFill>
          <a:blip r:embed="rId7">
            <a:alphaModFix/>
          </a:blip>
          <a:stretch>
            <a:fillRect/>
          </a:stretch>
        </p:blipFill>
        <p:spPr>
          <a:xfrm>
            <a:off x="4254150" y="775875"/>
            <a:ext cx="1976275" cy="1005775"/>
          </a:xfrm>
          <a:prstGeom prst="rect">
            <a:avLst/>
          </a:prstGeom>
          <a:noFill/>
          <a:ln>
            <a:noFill/>
          </a:ln>
        </p:spPr>
      </p:pic>
      <p:pic>
        <p:nvPicPr>
          <p:cNvPr id="202" name="Google Shape;202;p45">
            <a:hlinkClick r:id="rId8"/>
          </p:cNvPr>
          <p:cNvPicPr preferRelativeResize="0"/>
          <p:nvPr/>
        </p:nvPicPr>
        <p:blipFill>
          <a:blip r:embed="rId9">
            <a:alphaModFix/>
          </a:blip>
          <a:stretch>
            <a:fillRect/>
          </a:stretch>
        </p:blipFill>
        <p:spPr>
          <a:xfrm>
            <a:off x="4967425" y="3219075"/>
            <a:ext cx="3922875" cy="1307625"/>
          </a:xfrm>
          <a:prstGeom prst="rect">
            <a:avLst/>
          </a:prstGeom>
          <a:noFill/>
          <a:ln>
            <a:noFill/>
          </a:ln>
        </p:spPr>
      </p:pic>
      <p:pic>
        <p:nvPicPr>
          <p:cNvPr id="203" name="Google Shape;203;p45">
            <a:hlinkClick r:id="rId10"/>
          </p:cNvPr>
          <p:cNvPicPr preferRelativeResize="0"/>
          <p:nvPr/>
        </p:nvPicPr>
        <p:blipFill>
          <a:blip r:embed="rId11">
            <a:alphaModFix/>
          </a:blip>
          <a:stretch>
            <a:fillRect/>
          </a:stretch>
        </p:blipFill>
        <p:spPr>
          <a:xfrm>
            <a:off x="6631200" y="463425"/>
            <a:ext cx="2114900" cy="606275"/>
          </a:xfrm>
          <a:prstGeom prst="rect">
            <a:avLst/>
          </a:prstGeom>
          <a:noFill/>
          <a:ln>
            <a:noFill/>
          </a:ln>
        </p:spPr>
      </p:pic>
      <p:sp>
        <p:nvSpPr>
          <p:cNvPr id="204" name="Google Shape;204;p4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05" name="Google Shape;205;p45">
            <a:hlinkClick r:id="rId12"/>
          </p:cNvPr>
          <p:cNvPicPr preferRelativeResize="0"/>
          <p:nvPr/>
        </p:nvPicPr>
        <p:blipFill>
          <a:blip r:embed="rId13">
            <a:alphaModFix/>
          </a:blip>
          <a:stretch>
            <a:fillRect/>
          </a:stretch>
        </p:blipFill>
        <p:spPr>
          <a:xfrm>
            <a:off x="6547125" y="1437325"/>
            <a:ext cx="2283050" cy="766925"/>
          </a:xfrm>
          <a:prstGeom prst="rect">
            <a:avLst/>
          </a:prstGeom>
          <a:noFill/>
          <a:ln>
            <a:noFill/>
          </a:ln>
        </p:spPr>
      </p:pic>
      <p:pic>
        <p:nvPicPr>
          <p:cNvPr id="206" name="Google Shape;206;p45">
            <a:hlinkClick r:id="rId14"/>
          </p:cNvPr>
          <p:cNvPicPr preferRelativeResize="0"/>
          <p:nvPr/>
        </p:nvPicPr>
        <p:blipFill>
          <a:blip r:embed="rId15">
            <a:alphaModFix/>
          </a:blip>
          <a:stretch>
            <a:fillRect/>
          </a:stretch>
        </p:blipFill>
        <p:spPr>
          <a:xfrm>
            <a:off x="4315725" y="2127050"/>
            <a:ext cx="2273775" cy="1005775"/>
          </a:xfrm>
          <a:prstGeom prst="rect">
            <a:avLst/>
          </a:prstGeom>
          <a:noFill/>
          <a:ln>
            <a:noFill/>
          </a:ln>
        </p:spPr>
      </p:pic>
      <p:pic>
        <p:nvPicPr>
          <p:cNvPr id="207" name="Google Shape;207;p45">
            <a:hlinkClick r:id="rId16"/>
          </p:cNvPr>
          <p:cNvPicPr preferRelativeResize="0"/>
          <p:nvPr/>
        </p:nvPicPr>
        <p:blipFill>
          <a:blip r:embed="rId17">
            <a:alphaModFix/>
          </a:blip>
          <a:stretch>
            <a:fillRect/>
          </a:stretch>
        </p:blipFill>
        <p:spPr>
          <a:xfrm>
            <a:off x="6722000" y="2506727"/>
            <a:ext cx="2283049" cy="71234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46"/>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13" name="Google Shape;213;p46"/>
          <p:cNvSpPr txBox="1"/>
          <p:nvPr/>
        </p:nvSpPr>
        <p:spPr>
          <a:xfrm>
            <a:off x="237700" y="1100275"/>
            <a:ext cx="4582800" cy="362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441848"/>
                </a:solidFill>
                <a:latin typeface="Montserrat"/>
                <a:ea typeface="Montserrat"/>
                <a:cs typeface="Montserrat"/>
                <a:sym typeface="Montserrat"/>
              </a:rPr>
              <a:t>Es mejor mostrar ubicaciones específicas (</a:t>
            </a:r>
            <a:r>
              <a:rPr lang="en" sz="2100">
                <a:solidFill>
                  <a:srgbClr val="441848"/>
                </a:solidFill>
                <a:latin typeface="Montserrat"/>
                <a:ea typeface="Montserrat"/>
                <a:cs typeface="Montserrat"/>
                <a:sym typeface="Montserrat"/>
              </a:rPr>
              <a:t>cómo</a:t>
            </a:r>
            <a:r>
              <a:rPr lang="en" sz="2100">
                <a:solidFill>
                  <a:srgbClr val="441848"/>
                </a:solidFill>
                <a:latin typeface="Montserrat"/>
                <a:ea typeface="Montserrat"/>
                <a:cs typeface="Montserrat"/>
                <a:sym typeface="Montserrat"/>
              </a:rPr>
              <a:t> direcciones) con marcadores de colores personalizados para categorías, además de texto e imágenes en ventanas emergentes.</a:t>
            </a:r>
            <a:endParaRPr sz="2100">
              <a:solidFill>
                <a:srgbClr val="441848"/>
              </a:solidFill>
              <a:latin typeface="Montserrat"/>
              <a:ea typeface="Montserrat"/>
              <a:cs typeface="Montserrat"/>
              <a:sym typeface="Montserrat"/>
            </a:endParaRPr>
          </a:p>
        </p:txBody>
      </p:sp>
      <p:sp>
        <p:nvSpPr>
          <p:cNvPr id="214" name="Google Shape;214;p46"/>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Tipos de mapas: mapa de puntos con iconos personalizados</a:t>
            </a:r>
            <a:endParaRPr sz="3000"/>
          </a:p>
        </p:txBody>
      </p:sp>
      <p:pic>
        <p:nvPicPr>
          <p:cNvPr id="215" name="Google Shape;215;p46"/>
          <p:cNvPicPr preferRelativeResize="0"/>
          <p:nvPr/>
        </p:nvPicPr>
        <p:blipFill>
          <a:blip r:embed="rId4">
            <a:alphaModFix/>
          </a:blip>
          <a:stretch>
            <a:fillRect/>
          </a:stretch>
        </p:blipFill>
        <p:spPr>
          <a:xfrm>
            <a:off x="4820500" y="1687050"/>
            <a:ext cx="4018699" cy="26791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47"/>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21" name="Google Shape;221;p47"/>
          <p:cNvSpPr txBox="1"/>
          <p:nvPr/>
        </p:nvSpPr>
        <p:spPr>
          <a:xfrm>
            <a:off x="237700" y="1100275"/>
            <a:ext cx="4582800" cy="362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441848"/>
                </a:solidFill>
                <a:latin typeface="Montserrat"/>
                <a:ea typeface="Montserrat"/>
                <a:cs typeface="Montserrat"/>
                <a:sym typeface="Montserrat"/>
              </a:rPr>
              <a:t>Es mejor mostrar ubicaciones específicas (como ciudades), con formas o colores de tamaño variable para representar valores de datos (como el crecimiento de la población).</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p:txBody>
      </p:sp>
      <p:sp>
        <p:nvSpPr>
          <p:cNvPr id="222" name="Google Shape;222;p47"/>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Tipos de mapas: Mapa de puntos de símbolos</a:t>
            </a:r>
            <a:endParaRPr sz="3000"/>
          </a:p>
        </p:txBody>
      </p:sp>
      <p:pic>
        <p:nvPicPr>
          <p:cNvPr id="223" name="Google Shape;223;p47"/>
          <p:cNvPicPr preferRelativeResize="0"/>
          <p:nvPr/>
        </p:nvPicPr>
        <p:blipFill>
          <a:blip r:embed="rId4">
            <a:alphaModFix/>
          </a:blip>
          <a:stretch>
            <a:fillRect/>
          </a:stretch>
        </p:blipFill>
        <p:spPr>
          <a:xfrm>
            <a:off x="4820500" y="1389913"/>
            <a:ext cx="4018700" cy="268360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